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Default Extension="docx" ContentType="application/vnd.openxmlformats-officedocument.wordprocessingml.document"/>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Default Extension="xlsx" ContentType="application/vnd.openxmlformats-officedocument.spreadsheetml.sheet"/>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tiff" ContentType="image/tif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7" r:id="rId1"/>
    <p:sldMasterId id="2147483663" r:id="rId2"/>
    <p:sldMasterId id="2147483659" r:id="rId3"/>
    <p:sldMasterId id="2147483661" r:id="rId4"/>
  </p:sldMasterIdLst>
  <p:notesMasterIdLst>
    <p:notesMasterId r:id="rId44"/>
  </p:notesMasterIdLst>
  <p:handoutMasterIdLst>
    <p:handoutMasterId r:id="rId45"/>
  </p:handoutMasterIdLst>
  <p:sldIdLst>
    <p:sldId id="286" r:id="rId5"/>
    <p:sldId id="331" r:id="rId6"/>
    <p:sldId id="350" r:id="rId7"/>
    <p:sldId id="302" r:id="rId8"/>
    <p:sldId id="337" r:id="rId9"/>
    <p:sldId id="333" r:id="rId10"/>
    <p:sldId id="332" r:id="rId11"/>
    <p:sldId id="348" r:id="rId12"/>
    <p:sldId id="334" r:id="rId13"/>
    <p:sldId id="335" r:id="rId14"/>
    <p:sldId id="336" r:id="rId15"/>
    <p:sldId id="323" r:id="rId16"/>
    <p:sldId id="338" r:id="rId17"/>
    <p:sldId id="347" r:id="rId18"/>
    <p:sldId id="307" r:id="rId19"/>
    <p:sldId id="316" r:id="rId20"/>
    <p:sldId id="339" r:id="rId21"/>
    <p:sldId id="342" r:id="rId22"/>
    <p:sldId id="317" r:id="rId23"/>
    <p:sldId id="294" r:id="rId24"/>
    <p:sldId id="330" r:id="rId25"/>
    <p:sldId id="315" r:id="rId26"/>
    <p:sldId id="318" r:id="rId27"/>
    <p:sldId id="340" r:id="rId28"/>
    <p:sldId id="341" r:id="rId29"/>
    <p:sldId id="295" r:id="rId30"/>
    <p:sldId id="327" r:id="rId31"/>
    <p:sldId id="320" r:id="rId32"/>
    <p:sldId id="343" r:id="rId33"/>
    <p:sldId id="322" r:id="rId34"/>
    <p:sldId id="324" r:id="rId35"/>
    <p:sldId id="325" r:id="rId36"/>
    <p:sldId id="349" r:id="rId37"/>
    <p:sldId id="345" r:id="rId38"/>
    <p:sldId id="346" r:id="rId39"/>
    <p:sldId id="344" r:id="rId40"/>
    <p:sldId id="313" r:id="rId41"/>
    <p:sldId id="314" r:id="rId42"/>
    <p:sldId id="305" r:id="rId43"/>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charset="0"/>
        <a:ea typeface="ＭＳ Ｐゴシック"/>
        <a:cs typeface="ＭＳ Ｐゴシック"/>
      </a:defRPr>
    </a:lvl5pPr>
    <a:lvl6pPr marL="2286000" algn="l" defTabSz="914400" rtl="0" eaLnBrk="1" latinLnBrk="0" hangingPunct="1">
      <a:defRPr sz="2400" b="1" kern="1200">
        <a:solidFill>
          <a:schemeClr val="tx1"/>
        </a:solidFill>
        <a:latin typeface="Arial" charset="0"/>
        <a:ea typeface="ＭＳ Ｐゴシック"/>
        <a:cs typeface="ＭＳ Ｐゴシック"/>
      </a:defRPr>
    </a:lvl6pPr>
    <a:lvl7pPr marL="2743200" algn="l" defTabSz="914400" rtl="0" eaLnBrk="1" latinLnBrk="0" hangingPunct="1">
      <a:defRPr sz="2400" b="1" kern="1200">
        <a:solidFill>
          <a:schemeClr val="tx1"/>
        </a:solidFill>
        <a:latin typeface="Arial" charset="0"/>
        <a:ea typeface="ＭＳ Ｐゴシック"/>
        <a:cs typeface="ＭＳ Ｐゴシック"/>
      </a:defRPr>
    </a:lvl7pPr>
    <a:lvl8pPr marL="3200400" algn="l" defTabSz="914400" rtl="0" eaLnBrk="1" latinLnBrk="0" hangingPunct="1">
      <a:defRPr sz="2400" b="1" kern="1200">
        <a:solidFill>
          <a:schemeClr val="tx1"/>
        </a:solidFill>
        <a:latin typeface="Arial" charset="0"/>
        <a:ea typeface="ＭＳ Ｐゴシック"/>
        <a:cs typeface="ＭＳ Ｐゴシック"/>
      </a:defRPr>
    </a:lvl8pPr>
    <a:lvl9pPr marL="3657600" algn="l" defTabSz="914400" rtl="0" eaLnBrk="1" latinLnBrk="0" hangingPunct="1">
      <a:defRPr sz="2400" b="1" kern="1200">
        <a:solidFill>
          <a:schemeClr val="tx1"/>
        </a:solidFill>
        <a:latin typeface="Arial" charset="0"/>
        <a:ea typeface="ＭＳ Ｐゴシック"/>
        <a:cs typeface="ＭＳ Ｐゴシック"/>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F8000"/>
    <a:srgbClr val="0080FF"/>
    <a:srgbClr val="92A5A4"/>
    <a:srgbClr val="90ACBE"/>
    <a:srgbClr val="F2E18C"/>
    <a:srgbClr val="98ACA0"/>
    <a:srgbClr val="5D87A1"/>
    <a:srgbClr val="009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autoAdjust="0"/>
    <p:restoredTop sz="98077" autoAdjust="0"/>
  </p:normalViewPr>
  <p:slideViewPr>
    <p:cSldViewPr snapToGrid="0">
      <p:cViewPr>
        <p:scale>
          <a:sx n="66" d="100"/>
          <a:sy n="66" d="100"/>
        </p:scale>
        <p:origin x="-1253" y="-91"/>
      </p:cViewPr>
      <p:guideLst>
        <p:guide orient="horz" pos="2160"/>
        <p:guide pos="2880"/>
      </p:guideLst>
    </p:cSldViewPr>
  </p:slideViewPr>
  <p:notesTextViewPr>
    <p:cViewPr>
      <p:scale>
        <a:sx n="100" d="100"/>
        <a:sy n="100" d="100"/>
      </p:scale>
      <p:origin x="0" y="0"/>
    </p:cViewPr>
  </p:notesTextViewPr>
  <p:sorterViewPr>
    <p:cViewPr>
      <p:scale>
        <a:sx n="76" d="100"/>
        <a:sy n="76" d="100"/>
      </p:scale>
      <p:origin x="0" y="0"/>
    </p:cViewPr>
  </p:sorterViewPr>
  <p:notesViewPr>
    <p:cSldViewPr snapToGrid="0">
      <p:cViewPr varScale="1">
        <p:scale>
          <a:sx n="81" d="100"/>
          <a:sy n="81" d="100"/>
        </p:scale>
        <p:origin x="-2544" y="-90"/>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3F1AD3-B443-E341-BBAD-29488C2367C1}" type="doc">
      <dgm:prSet loTypeId="urn:microsoft.com/office/officeart/2005/8/layout/hierarchy1" loCatId="" qsTypeId="urn:microsoft.com/office/officeart/2005/8/quickstyle/simple4" qsCatId="simple" csTypeId="urn:microsoft.com/office/officeart/2005/8/colors/accent1_2#1" csCatId="accent1" phldr="1"/>
      <dgm:spPr/>
      <dgm:t>
        <a:bodyPr/>
        <a:lstStyle/>
        <a:p>
          <a:endParaRPr lang="en-US"/>
        </a:p>
      </dgm:t>
    </dgm:pt>
    <dgm:pt modelId="{B4F3D112-A2FE-7242-BD38-B36CC849C40B}">
      <dgm:prSet phldrT="[Text]" custT="1"/>
      <dgm:spPr/>
      <dgm:t>
        <a:bodyPr/>
        <a:lstStyle/>
        <a:p>
          <a:r>
            <a:rPr lang="en-US" sz="2200" dirty="0" smtClean="0"/>
            <a:t>Direct/Organic</a:t>
          </a:r>
        </a:p>
        <a:p>
          <a:r>
            <a:rPr lang="en-US" sz="1100" dirty="0" smtClean="0"/>
            <a:t>typing “</a:t>
          </a:r>
          <a:r>
            <a:rPr lang="en-US" sz="1100" dirty="0" err="1" smtClean="0"/>
            <a:t>CardioDx.com</a:t>
          </a:r>
          <a:r>
            <a:rPr lang="en-US" sz="1100" dirty="0" smtClean="0"/>
            <a:t>”</a:t>
          </a:r>
        </a:p>
        <a:p>
          <a:r>
            <a:rPr lang="en-US" sz="2300" b="1" dirty="0" smtClean="0"/>
            <a:t>21.8%</a:t>
          </a:r>
        </a:p>
      </dgm:t>
    </dgm:pt>
    <dgm:pt modelId="{6811C813-95AE-074F-B18A-8EC551987806}" type="parTrans" cxnId="{1E2BB819-0C07-6C42-863D-54C277D686E4}">
      <dgm:prSet/>
      <dgm:spPr/>
      <dgm:t>
        <a:bodyPr/>
        <a:lstStyle/>
        <a:p>
          <a:endParaRPr lang="en-US"/>
        </a:p>
      </dgm:t>
    </dgm:pt>
    <dgm:pt modelId="{719F8B38-A23E-0649-9299-F12864098A44}" type="sibTrans" cxnId="{1E2BB819-0C07-6C42-863D-54C277D686E4}">
      <dgm:prSet/>
      <dgm:spPr/>
      <dgm:t>
        <a:bodyPr/>
        <a:lstStyle/>
        <a:p>
          <a:endParaRPr lang="en-US"/>
        </a:p>
      </dgm:t>
    </dgm:pt>
    <dgm:pt modelId="{241C97D8-A857-8545-9B08-464F9F3B5820}">
      <dgm:prSet phldrT="[Text]" custT="1"/>
      <dgm:spPr/>
      <dgm:t>
        <a:bodyPr/>
        <a:lstStyle/>
        <a:p>
          <a:pPr>
            <a:lnSpc>
              <a:spcPct val="50000"/>
            </a:lnSpc>
            <a:spcAft>
              <a:spcPts val="1100"/>
            </a:spcAft>
          </a:pPr>
          <a:r>
            <a:rPr lang="en-US" sz="2200" dirty="0" smtClean="0"/>
            <a:t>Search Engine</a:t>
          </a:r>
          <a:endParaRPr lang="en-US" sz="2300" dirty="0" smtClean="0"/>
        </a:p>
        <a:p>
          <a:pPr>
            <a:lnSpc>
              <a:spcPct val="150000"/>
            </a:lnSpc>
            <a:spcAft>
              <a:spcPts val="900"/>
            </a:spcAft>
          </a:pPr>
          <a:r>
            <a:rPr lang="en-US" sz="2300" b="1" dirty="0" smtClean="0"/>
            <a:t>59.5%</a:t>
          </a:r>
          <a:endParaRPr lang="en-US" sz="2300" dirty="0"/>
        </a:p>
      </dgm:t>
    </dgm:pt>
    <dgm:pt modelId="{2682DB8B-3E0B-6A4F-867E-FB13A8BC734E}" type="parTrans" cxnId="{1565338E-474F-1B46-AB15-6E3BAF6004DD}">
      <dgm:prSet/>
      <dgm:spPr/>
      <dgm:t>
        <a:bodyPr/>
        <a:lstStyle/>
        <a:p>
          <a:endParaRPr lang="en-US"/>
        </a:p>
      </dgm:t>
    </dgm:pt>
    <dgm:pt modelId="{EDFEA71F-1BB2-CD46-99C0-05795C328CBB}" type="sibTrans" cxnId="{1565338E-474F-1B46-AB15-6E3BAF6004DD}">
      <dgm:prSet/>
      <dgm:spPr/>
      <dgm:t>
        <a:bodyPr/>
        <a:lstStyle/>
        <a:p>
          <a:endParaRPr lang="en-US"/>
        </a:p>
      </dgm:t>
    </dgm:pt>
    <dgm:pt modelId="{BB30AE39-2DD7-184F-BD6B-EC8CEF348A04}">
      <dgm:prSet phldrT="[Text]"/>
      <dgm:spPr/>
      <dgm:t>
        <a:bodyPr/>
        <a:lstStyle/>
        <a:p>
          <a:endParaRPr lang="en-US" dirty="0"/>
        </a:p>
      </dgm:t>
    </dgm:pt>
    <dgm:pt modelId="{C31FD05C-F5A7-114B-BF7C-0EC62A694EB0}" type="parTrans" cxnId="{457E4698-0228-6042-996D-3AE6E22CE596}">
      <dgm:prSet/>
      <dgm:spPr/>
      <dgm:t>
        <a:bodyPr/>
        <a:lstStyle/>
        <a:p>
          <a:endParaRPr lang="en-US"/>
        </a:p>
      </dgm:t>
    </dgm:pt>
    <dgm:pt modelId="{E87F6D1C-F778-014D-80F3-FE2EDA2722D8}" type="sibTrans" cxnId="{457E4698-0228-6042-996D-3AE6E22CE596}">
      <dgm:prSet/>
      <dgm:spPr/>
      <dgm:t>
        <a:bodyPr/>
        <a:lstStyle/>
        <a:p>
          <a:endParaRPr lang="en-US"/>
        </a:p>
      </dgm:t>
    </dgm:pt>
    <dgm:pt modelId="{7A37FF00-1D80-854B-9287-4C1F15107F66}">
      <dgm:prSet custT="1"/>
      <dgm:spPr/>
      <dgm:t>
        <a:bodyPr/>
        <a:lstStyle/>
        <a:p>
          <a:pPr>
            <a:spcAft>
              <a:spcPts val="324"/>
            </a:spcAft>
          </a:pPr>
          <a:r>
            <a:rPr lang="en-US" sz="2200" dirty="0" smtClean="0"/>
            <a:t>Referral</a:t>
          </a:r>
        </a:p>
        <a:p>
          <a:pPr>
            <a:spcAft>
              <a:spcPct val="35000"/>
            </a:spcAft>
          </a:pPr>
          <a:r>
            <a:rPr lang="en-US" sz="1200" dirty="0" smtClean="0"/>
            <a:t>from other websites via inbound links</a:t>
          </a:r>
        </a:p>
        <a:p>
          <a:pPr>
            <a:spcAft>
              <a:spcPct val="35000"/>
            </a:spcAft>
          </a:pPr>
          <a:r>
            <a:rPr lang="en-US" sz="2300" b="1" dirty="0" smtClean="0"/>
            <a:t>18.7%</a:t>
          </a:r>
          <a:endParaRPr lang="en-US" sz="2300" dirty="0" smtClean="0"/>
        </a:p>
      </dgm:t>
    </dgm:pt>
    <dgm:pt modelId="{70F65D3A-710B-8744-AD4C-6F9A2623E03D}" type="parTrans" cxnId="{859053DF-EC0D-CF42-9E0C-74536F59478B}">
      <dgm:prSet/>
      <dgm:spPr/>
      <dgm:t>
        <a:bodyPr/>
        <a:lstStyle/>
        <a:p>
          <a:endParaRPr lang="en-US"/>
        </a:p>
      </dgm:t>
    </dgm:pt>
    <dgm:pt modelId="{9DBB65FE-4F21-0B4E-860E-786B8EBAC326}" type="sibTrans" cxnId="{859053DF-EC0D-CF42-9E0C-74536F59478B}">
      <dgm:prSet/>
      <dgm:spPr/>
      <dgm:t>
        <a:bodyPr/>
        <a:lstStyle/>
        <a:p>
          <a:endParaRPr lang="en-US"/>
        </a:p>
      </dgm:t>
    </dgm:pt>
    <dgm:pt modelId="{BFD525FF-4E23-0C4D-9D1C-B3B3CBBF1577}" type="pres">
      <dgm:prSet presAssocID="{A23F1AD3-B443-E341-BBAD-29488C2367C1}" presName="hierChild1" presStyleCnt="0">
        <dgm:presLayoutVars>
          <dgm:chPref val="1"/>
          <dgm:dir/>
          <dgm:animOne val="branch"/>
          <dgm:animLvl val="lvl"/>
          <dgm:resizeHandles/>
        </dgm:presLayoutVars>
      </dgm:prSet>
      <dgm:spPr/>
      <dgm:t>
        <a:bodyPr/>
        <a:lstStyle/>
        <a:p>
          <a:endParaRPr lang="en-US"/>
        </a:p>
      </dgm:t>
    </dgm:pt>
    <dgm:pt modelId="{6F438677-979C-584E-9444-FECE5154616F}" type="pres">
      <dgm:prSet presAssocID="{B4F3D112-A2FE-7242-BD38-B36CC849C40B}" presName="hierRoot1" presStyleCnt="0"/>
      <dgm:spPr/>
    </dgm:pt>
    <dgm:pt modelId="{7B81E0A4-6D1E-0940-AE07-D30D67FFDE2D}" type="pres">
      <dgm:prSet presAssocID="{B4F3D112-A2FE-7242-BD38-B36CC849C40B}" presName="composite" presStyleCnt="0"/>
      <dgm:spPr/>
    </dgm:pt>
    <dgm:pt modelId="{C516B2C3-BBC2-5742-BC2D-7A1B848DA5C0}" type="pres">
      <dgm:prSet presAssocID="{B4F3D112-A2FE-7242-BD38-B36CC849C40B}" presName="background" presStyleLbl="node0" presStyleIdx="0" presStyleCnt="3"/>
      <dgm:spPr/>
    </dgm:pt>
    <dgm:pt modelId="{D9484E24-63E3-EB45-957A-03EFA48692B7}" type="pres">
      <dgm:prSet presAssocID="{B4F3D112-A2FE-7242-BD38-B36CC849C40B}" presName="text" presStyleLbl="fgAcc0" presStyleIdx="0" presStyleCnt="3">
        <dgm:presLayoutVars>
          <dgm:chPref val="3"/>
        </dgm:presLayoutVars>
      </dgm:prSet>
      <dgm:spPr/>
      <dgm:t>
        <a:bodyPr/>
        <a:lstStyle/>
        <a:p>
          <a:endParaRPr lang="en-US"/>
        </a:p>
      </dgm:t>
    </dgm:pt>
    <dgm:pt modelId="{2322624D-D504-694C-98FD-21AB94DDA188}" type="pres">
      <dgm:prSet presAssocID="{B4F3D112-A2FE-7242-BD38-B36CC849C40B}" presName="hierChild2" presStyleCnt="0"/>
      <dgm:spPr/>
    </dgm:pt>
    <dgm:pt modelId="{8F6AD974-89A8-6F43-ADDD-31E751E11813}" type="pres">
      <dgm:prSet presAssocID="{241C97D8-A857-8545-9B08-464F9F3B5820}" presName="hierRoot1" presStyleCnt="0"/>
      <dgm:spPr/>
    </dgm:pt>
    <dgm:pt modelId="{112D514E-CEFE-2B41-95F2-C9233E1CF35C}" type="pres">
      <dgm:prSet presAssocID="{241C97D8-A857-8545-9B08-464F9F3B5820}" presName="composite" presStyleCnt="0"/>
      <dgm:spPr/>
    </dgm:pt>
    <dgm:pt modelId="{0612A9B4-EA75-CF46-B870-3FAE35A0D548}" type="pres">
      <dgm:prSet presAssocID="{241C97D8-A857-8545-9B08-464F9F3B5820}" presName="background" presStyleLbl="node0" presStyleIdx="1" presStyleCnt="3"/>
      <dgm:spPr/>
    </dgm:pt>
    <dgm:pt modelId="{D07AE663-36C6-7443-A662-03B987ECAF68}" type="pres">
      <dgm:prSet presAssocID="{241C97D8-A857-8545-9B08-464F9F3B5820}" presName="text" presStyleLbl="fgAcc0" presStyleIdx="1" presStyleCnt="3" custLinFactNeighborX="0">
        <dgm:presLayoutVars>
          <dgm:chPref val="3"/>
        </dgm:presLayoutVars>
      </dgm:prSet>
      <dgm:spPr/>
      <dgm:t>
        <a:bodyPr/>
        <a:lstStyle/>
        <a:p>
          <a:endParaRPr lang="en-US"/>
        </a:p>
      </dgm:t>
    </dgm:pt>
    <dgm:pt modelId="{9515ACE6-8EA4-E347-BFD7-D6BF302BFE72}" type="pres">
      <dgm:prSet presAssocID="{241C97D8-A857-8545-9B08-464F9F3B5820}" presName="hierChild2" presStyleCnt="0"/>
      <dgm:spPr/>
    </dgm:pt>
    <dgm:pt modelId="{9B5B34D9-06D5-6648-8B97-30EBC4C14E24}" type="pres">
      <dgm:prSet presAssocID="{C31FD05C-F5A7-114B-BF7C-0EC62A694EB0}" presName="Name10" presStyleLbl="parChTrans1D2" presStyleIdx="0" presStyleCnt="1"/>
      <dgm:spPr/>
      <dgm:t>
        <a:bodyPr/>
        <a:lstStyle/>
        <a:p>
          <a:endParaRPr lang="en-US"/>
        </a:p>
      </dgm:t>
    </dgm:pt>
    <dgm:pt modelId="{D680CB72-39AD-8343-8B06-A81267C6A40D}" type="pres">
      <dgm:prSet presAssocID="{BB30AE39-2DD7-184F-BD6B-EC8CEF348A04}" presName="hierRoot2" presStyleCnt="0"/>
      <dgm:spPr/>
    </dgm:pt>
    <dgm:pt modelId="{3F17E11D-2B77-644D-B5C9-251F4E8A3D64}" type="pres">
      <dgm:prSet presAssocID="{BB30AE39-2DD7-184F-BD6B-EC8CEF348A04}" presName="composite2" presStyleCnt="0"/>
      <dgm:spPr/>
    </dgm:pt>
    <dgm:pt modelId="{04B807A2-82AC-8041-A097-DE9E1D3F85D5}" type="pres">
      <dgm:prSet presAssocID="{BB30AE39-2DD7-184F-BD6B-EC8CEF348A04}" presName="background2" presStyleLbl="node2" presStyleIdx="0" presStyleCnt="1"/>
      <dgm:spPr/>
    </dgm:pt>
    <dgm:pt modelId="{B04478A4-7759-1945-ADF0-074C1D748010}" type="pres">
      <dgm:prSet presAssocID="{BB30AE39-2DD7-184F-BD6B-EC8CEF348A04}" presName="text2" presStyleLbl="fgAcc2" presStyleIdx="0" presStyleCnt="1">
        <dgm:presLayoutVars>
          <dgm:chPref val="3"/>
        </dgm:presLayoutVars>
      </dgm:prSet>
      <dgm:spPr/>
      <dgm:t>
        <a:bodyPr/>
        <a:lstStyle/>
        <a:p>
          <a:endParaRPr lang="en-US"/>
        </a:p>
      </dgm:t>
    </dgm:pt>
    <dgm:pt modelId="{A26F0593-0675-3C47-9CC2-35103E975D1E}" type="pres">
      <dgm:prSet presAssocID="{BB30AE39-2DD7-184F-BD6B-EC8CEF348A04}" presName="hierChild3" presStyleCnt="0"/>
      <dgm:spPr/>
    </dgm:pt>
    <dgm:pt modelId="{91BCFECB-17A8-C341-B1D8-0C6EF4A157B6}" type="pres">
      <dgm:prSet presAssocID="{7A37FF00-1D80-854B-9287-4C1F15107F66}" presName="hierRoot1" presStyleCnt="0"/>
      <dgm:spPr/>
    </dgm:pt>
    <dgm:pt modelId="{425B54A8-3C22-B046-85EE-72D5761750EA}" type="pres">
      <dgm:prSet presAssocID="{7A37FF00-1D80-854B-9287-4C1F15107F66}" presName="composite" presStyleCnt="0"/>
      <dgm:spPr/>
    </dgm:pt>
    <dgm:pt modelId="{BFB796AC-3FA8-BA4E-B9F3-55B928B0B96E}" type="pres">
      <dgm:prSet presAssocID="{7A37FF00-1D80-854B-9287-4C1F15107F66}" presName="background" presStyleLbl="node0" presStyleIdx="2" presStyleCnt="3"/>
      <dgm:spPr/>
    </dgm:pt>
    <dgm:pt modelId="{42A77085-18A4-D44E-97AB-14462417F0AA}" type="pres">
      <dgm:prSet presAssocID="{7A37FF00-1D80-854B-9287-4C1F15107F66}" presName="text" presStyleLbl="fgAcc0" presStyleIdx="2" presStyleCnt="3" custLinFactNeighborX="32503">
        <dgm:presLayoutVars>
          <dgm:chPref val="3"/>
        </dgm:presLayoutVars>
      </dgm:prSet>
      <dgm:spPr/>
      <dgm:t>
        <a:bodyPr/>
        <a:lstStyle/>
        <a:p>
          <a:endParaRPr lang="en-US"/>
        </a:p>
      </dgm:t>
    </dgm:pt>
    <dgm:pt modelId="{8FBA6B20-B09D-4147-BA5E-44C562DD9FC5}" type="pres">
      <dgm:prSet presAssocID="{7A37FF00-1D80-854B-9287-4C1F15107F66}" presName="hierChild2" presStyleCnt="0"/>
      <dgm:spPr/>
    </dgm:pt>
  </dgm:ptLst>
  <dgm:cxnLst>
    <dgm:cxn modelId="{457E4698-0228-6042-996D-3AE6E22CE596}" srcId="{241C97D8-A857-8545-9B08-464F9F3B5820}" destId="{BB30AE39-2DD7-184F-BD6B-EC8CEF348A04}" srcOrd="0" destOrd="0" parTransId="{C31FD05C-F5A7-114B-BF7C-0EC62A694EB0}" sibTransId="{E87F6D1C-F778-014D-80F3-FE2EDA2722D8}"/>
    <dgm:cxn modelId="{1E2BB819-0C07-6C42-863D-54C277D686E4}" srcId="{A23F1AD3-B443-E341-BBAD-29488C2367C1}" destId="{B4F3D112-A2FE-7242-BD38-B36CC849C40B}" srcOrd="0" destOrd="0" parTransId="{6811C813-95AE-074F-B18A-8EC551987806}" sibTransId="{719F8B38-A23E-0649-9299-F12864098A44}"/>
    <dgm:cxn modelId="{F5CB8E47-3EEF-1C40-A1C3-D63062908AAC}" type="presOf" srcId="{BB30AE39-2DD7-184F-BD6B-EC8CEF348A04}" destId="{B04478A4-7759-1945-ADF0-074C1D748010}" srcOrd="0" destOrd="0" presId="urn:microsoft.com/office/officeart/2005/8/layout/hierarchy1"/>
    <dgm:cxn modelId="{80A534D3-DB2C-B348-8B81-9EA6AE8DDCEC}" type="presOf" srcId="{7A37FF00-1D80-854B-9287-4C1F15107F66}" destId="{42A77085-18A4-D44E-97AB-14462417F0AA}" srcOrd="0" destOrd="0" presId="urn:microsoft.com/office/officeart/2005/8/layout/hierarchy1"/>
    <dgm:cxn modelId="{1565338E-474F-1B46-AB15-6E3BAF6004DD}" srcId="{A23F1AD3-B443-E341-BBAD-29488C2367C1}" destId="{241C97D8-A857-8545-9B08-464F9F3B5820}" srcOrd="1" destOrd="0" parTransId="{2682DB8B-3E0B-6A4F-867E-FB13A8BC734E}" sibTransId="{EDFEA71F-1BB2-CD46-99C0-05795C328CBB}"/>
    <dgm:cxn modelId="{79445196-B9BA-3444-A1D5-E849B8008010}" type="presOf" srcId="{241C97D8-A857-8545-9B08-464F9F3B5820}" destId="{D07AE663-36C6-7443-A662-03B987ECAF68}" srcOrd="0" destOrd="0" presId="urn:microsoft.com/office/officeart/2005/8/layout/hierarchy1"/>
    <dgm:cxn modelId="{D5B78802-26B5-B24D-83DA-C63663BE5654}" type="presOf" srcId="{A23F1AD3-B443-E341-BBAD-29488C2367C1}" destId="{BFD525FF-4E23-0C4D-9D1C-B3B3CBBF1577}" srcOrd="0" destOrd="0" presId="urn:microsoft.com/office/officeart/2005/8/layout/hierarchy1"/>
    <dgm:cxn modelId="{859053DF-EC0D-CF42-9E0C-74536F59478B}" srcId="{A23F1AD3-B443-E341-BBAD-29488C2367C1}" destId="{7A37FF00-1D80-854B-9287-4C1F15107F66}" srcOrd="2" destOrd="0" parTransId="{70F65D3A-710B-8744-AD4C-6F9A2623E03D}" sibTransId="{9DBB65FE-4F21-0B4E-860E-786B8EBAC326}"/>
    <dgm:cxn modelId="{45DFD6EF-AC59-0F4C-ACFF-65E8A0B7836C}" type="presOf" srcId="{B4F3D112-A2FE-7242-BD38-B36CC849C40B}" destId="{D9484E24-63E3-EB45-957A-03EFA48692B7}" srcOrd="0" destOrd="0" presId="urn:microsoft.com/office/officeart/2005/8/layout/hierarchy1"/>
    <dgm:cxn modelId="{BDD030D4-4060-2D46-8F32-8C6B94332620}" type="presOf" srcId="{C31FD05C-F5A7-114B-BF7C-0EC62A694EB0}" destId="{9B5B34D9-06D5-6648-8B97-30EBC4C14E24}" srcOrd="0" destOrd="0" presId="urn:microsoft.com/office/officeart/2005/8/layout/hierarchy1"/>
    <dgm:cxn modelId="{247FBEE6-073F-FE4C-B521-05571F073B69}" type="presParOf" srcId="{BFD525FF-4E23-0C4D-9D1C-B3B3CBBF1577}" destId="{6F438677-979C-584E-9444-FECE5154616F}" srcOrd="0" destOrd="0" presId="urn:microsoft.com/office/officeart/2005/8/layout/hierarchy1"/>
    <dgm:cxn modelId="{03EEC54E-DB06-574E-A00C-5779E632D154}" type="presParOf" srcId="{6F438677-979C-584E-9444-FECE5154616F}" destId="{7B81E0A4-6D1E-0940-AE07-D30D67FFDE2D}" srcOrd="0" destOrd="0" presId="urn:microsoft.com/office/officeart/2005/8/layout/hierarchy1"/>
    <dgm:cxn modelId="{AC5EC63C-93AC-F049-9567-F9010BB1FFB8}" type="presParOf" srcId="{7B81E0A4-6D1E-0940-AE07-D30D67FFDE2D}" destId="{C516B2C3-BBC2-5742-BC2D-7A1B848DA5C0}" srcOrd="0" destOrd="0" presId="urn:microsoft.com/office/officeart/2005/8/layout/hierarchy1"/>
    <dgm:cxn modelId="{E613E66A-287C-1F4E-B1FC-8662F3AFFCDF}" type="presParOf" srcId="{7B81E0A4-6D1E-0940-AE07-D30D67FFDE2D}" destId="{D9484E24-63E3-EB45-957A-03EFA48692B7}" srcOrd="1" destOrd="0" presId="urn:microsoft.com/office/officeart/2005/8/layout/hierarchy1"/>
    <dgm:cxn modelId="{6A6258E3-B0EF-384C-B72F-BB8DAE1865FD}" type="presParOf" srcId="{6F438677-979C-584E-9444-FECE5154616F}" destId="{2322624D-D504-694C-98FD-21AB94DDA188}" srcOrd="1" destOrd="0" presId="urn:microsoft.com/office/officeart/2005/8/layout/hierarchy1"/>
    <dgm:cxn modelId="{4DC4F0F6-80B2-454E-A242-E41B399802C3}" type="presParOf" srcId="{BFD525FF-4E23-0C4D-9D1C-B3B3CBBF1577}" destId="{8F6AD974-89A8-6F43-ADDD-31E751E11813}" srcOrd="1" destOrd="0" presId="urn:microsoft.com/office/officeart/2005/8/layout/hierarchy1"/>
    <dgm:cxn modelId="{BD1BA8BD-B6A5-3947-9EB1-6FC4089A76DA}" type="presParOf" srcId="{8F6AD974-89A8-6F43-ADDD-31E751E11813}" destId="{112D514E-CEFE-2B41-95F2-C9233E1CF35C}" srcOrd="0" destOrd="0" presId="urn:microsoft.com/office/officeart/2005/8/layout/hierarchy1"/>
    <dgm:cxn modelId="{2DC28F45-65A4-C34A-BF54-0FD93503869E}" type="presParOf" srcId="{112D514E-CEFE-2B41-95F2-C9233E1CF35C}" destId="{0612A9B4-EA75-CF46-B870-3FAE35A0D548}" srcOrd="0" destOrd="0" presId="urn:microsoft.com/office/officeart/2005/8/layout/hierarchy1"/>
    <dgm:cxn modelId="{F051D265-9D8E-E545-BAA1-9A8960E1D532}" type="presParOf" srcId="{112D514E-CEFE-2B41-95F2-C9233E1CF35C}" destId="{D07AE663-36C6-7443-A662-03B987ECAF68}" srcOrd="1" destOrd="0" presId="urn:microsoft.com/office/officeart/2005/8/layout/hierarchy1"/>
    <dgm:cxn modelId="{E1538550-3F85-C343-872A-65A4024C43C5}" type="presParOf" srcId="{8F6AD974-89A8-6F43-ADDD-31E751E11813}" destId="{9515ACE6-8EA4-E347-BFD7-D6BF302BFE72}" srcOrd="1" destOrd="0" presId="urn:microsoft.com/office/officeart/2005/8/layout/hierarchy1"/>
    <dgm:cxn modelId="{9867A7C7-557F-D84E-9B99-B72EA79EEEDF}" type="presParOf" srcId="{9515ACE6-8EA4-E347-BFD7-D6BF302BFE72}" destId="{9B5B34D9-06D5-6648-8B97-30EBC4C14E24}" srcOrd="0" destOrd="0" presId="urn:microsoft.com/office/officeart/2005/8/layout/hierarchy1"/>
    <dgm:cxn modelId="{53D0C7F2-9386-B544-A40F-2FC3B03C04A4}" type="presParOf" srcId="{9515ACE6-8EA4-E347-BFD7-D6BF302BFE72}" destId="{D680CB72-39AD-8343-8B06-A81267C6A40D}" srcOrd="1" destOrd="0" presId="urn:microsoft.com/office/officeart/2005/8/layout/hierarchy1"/>
    <dgm:cxn modelId="{9995FB55-5627-D048-9EBE-91F1C5AA485E}" type="presParOf" srcId="{D680CB72-39AD-8343-8B06-A81267C6A40D}" destId="{3F17E11D-2B77-644D-B5C9-251F4E8A3D64}" srcOrd="0" destOrd="0" presId="urn:microsoft.com/office/officeart/2005/8/layout/hierarchy1"/>
    <dgm:cxn modelId="{8479FBE4-17F2-5D41-B934-1619F4427D1F}" type="presParOf" srcId="{3F17E11D-2B77-644D-B5C9-251F4E8A3D64}" destId="{04B807A2-82AC-8041-A097-DE9E1D3F85D5}" srcOrd="0" destOrd="0" presId="urn:microsoft.com/office/officeart/2005/8/layout/hierarchy1"/>
    <dgm:cxn modelId="{8F374B12-9498-6A40-97C4-AEE67EDB2E80}" type="presParOf" srcId="{3F17E11D-2B77-644D-B5C9-251F4E8A3D64}" destId="{B04478A4-7759-1945-ADF0-074C1D748010}" srcOrd="1" destOrd="0" presId="urn:microsoft.com/office/officeart/2005/8/layout/hierarchy1"/>
    <dgm:cxn modelId="{D6151DF9-7223-6545-B769-163BE8BF34C9}" type="presParOf" srcId="{D680CB72-39AD-8343-8B06-A81267C6A40D}" destId="{A26F0593-0675-3C47-9CC2-35103E975D1E}" srcOrd="1" destOrd="0" presId="urn:microsoft.com/office/officeart/2005/8/layout/hierarchy1"/>
    <dgm:cxn modelId="{81F064B0-661B-5A40-876B-93B89FFC1EA5}" type="presParOf" srcId="{BFD525FF-4E23-0C4D-9D1C-B3B3CBBF1577}" destId="{91BCFECB-17A8-C341-B1D8-0C6EF4A157B6}" srcOrd="2" destOrd="0" presId="urn:microsoft.com/office/officeart/2005/8/layout/hierarchy1"/>
    <dgm:cxn modelId="{49EBB744-8F10-AD43-9F27-F04DC3D7555C}" type="presParOf" srcId="{91BCFECB-17A8-C341-B1D8-0C6EF4A157B6}" destId="{425B54A8-3C22-B046-85EE-72D5761750EA}" srcOrd="0" destOrd="0" presId="urn:microsoft.com/office/officeart/2005/8/layout/hierarchy1"/>
    <dgm:cxn modelId="{4AA24B4F-6F5C-5D4F-BFFF-829D1DFAEFD5}" type="presParOf" srcId="{425B54A8-3C22-B046-85EE-72D5761750EA}" destId="{BFB796AC-3FA8-BA4E-B9F3-55B928B0B96E}" srcOrd="0" destOrd="0" presId="urn:microsoft.com/office/officeart/2005/8/layout/hierarchy1"/>
    <dgm:cxn modelId="{50717E5B-7669-8048-89EF-57D9B948F152}" type="presParOf" srcId="{425B54A8-3C22-B046-85EE-72D5761750EA}" destId="{42A77085-18A4-D44E-97AB-14462417F0AA}" srcOrd="1" destOrd="0" presId="urn:microsoft.com/office/officeart/2005/8/layout/hierarchy1"/>
    <dgm:cxn modelId="{EF5C9956-A7FA-7242-B8FA-EDA5C17FC13D}" type="presParOf" srcId="{91BCFECB-17A8-C341-B1D8-0C6EF4A157B6}" destId="{8FBA6B20-B09D-4147-BA5E-44C562DD9FC5}"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8"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3177" tIns="46589" rIns="93177" bIns="46589" numCol="1" anchor="b" anchorCtr="0" compatLnSpc="1">
            <a:prstTxWarp prst="textNoShape">
              <a:avLst/>
            </a:prstTxWarp>
          </a:bodyPr>
          <a:lstStyle>
            <a:lvl1pPr defTabSz="931863">
              <a:lnSpc>
                <a:spcPct val="100000"/>
              </a:lnSpc>
              <a:defRPr sz="1200" b="0">
                <a:latin typeface="Arial" pitchFamily="34" charset="0"/>
                <a:ea typeface="ＭＳ Ｐゴシック" pitchFamily="34" charset="-128"/>
                <a:cs typeface="+mn-cs"/>
              </a:defRPr>
            </a:lvl1pPr>
          </a:lstStyle>
          <a:p>
            <a:pPr>
              <a:defRPr/>
            </a:pPr>
            <a:r>
              <a:rPr lang="en-US"/>
              <a:t>© 2012 CardioDx.  Content is Confidential and Proprietary</a:t>
            </a:r>
          </a:p>
        </p:txBody>
      </p:sp>
      <p:sp>
        <p:nvSpPr>
          <p:cNvPr id="108549"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3177" tIns="46589" rIns="93177" bIns="46589" numCol="1" anchor="b" anchorCtr="0" compatLnSpc="1">
            <a:prstTxWarp prst="textNoShape">
              <a:avLst/>
            </a:prstTxWarp>
          </a:bodyPr>
          <a:lstStyle>
            <a:lvl1pPr algn="r" defTabSz="931863">
              <a:lnSpc>
                <a:spcPct val="100000"/>
              </a:lnSpc>
              <a:defRPr sz="1200" b="0">
                <a:latin typeface="Arial" pitchFamily="34" charset="0"/>
                <a:ea typeface="ＭＳ Ｐゴシック" pitchFamily="34" charset="-128"/>
                <a:cs typeface="+mn-cs"/>
              </a:defRPr>
            </a:lvl1pPr>
          </a:lstStyle>
          <a:p>
            <a:pPr>
              <a:defRPr/>
            </a:pPr>
            <a:fld id="{AC48B7E7-4730-4B86-B306-DE6C91B71735}" type="slidenum">
              <a:rPr lang="en-US"/>
              <a:pPr>
                <a:defRPr/>
              </a:pPr>
              <a:t>‹#›</a:t>
            </a:fld>
            <a:endParaRPr lang="en-US"/>
          </a:p>
        </p:txBody>
      </p:sp>
      <p:pic>
        <p:nvPicPr>
          <p:cNvPr id="54276" name="Picture 6" descr="cardio-dx-logo-sm"/>
          <p:cNvPicPr>
            <a:picLocks noChangeAspect="1" noChangeArrowheads="1"/>
          </p:cNvPicPr>
          <p:nvPr/>
        </p:nvPicPr>
        <p:blipFill>
          <a:blip r:embed="rId2"/>
          <a:srcRect/>
          <a:stretch>
            <a:fillRect/>
          </a:stretch>
        </p:blipFill>
        <p:spPr bwMode="auto">
          <a:xfrm>
            <a:off x="5919788" y="231775"/>
            <a:ext cx="871537"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1989"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990" name="Rectangle 6"/>
          <p:cNvSpPr>
            <a:spLocks noGrp="1" noChangeArrowheads="1"/>
          </p:cNvSpPr>
          <p:nvPr>
            <p:ph type="ftr" sz="quarter" idx="4"/>
          </p:nvPr>
        </p:nvSpPr>
        <p:spPr bwMode="auto">
          <a:xfrm>
            <a:off x="0" y="8831263"/>
            <a:ext cx="3038475" cy="465137"/>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3177" tIns="46589" rIns="93177" bIns="46589" numCol="1" anchor="b" anchorCtr="0" compatLnSpc="1">
            <a:prstTxWarp prst="textNoShape">
              <a:avLst/>
            </a:prstTxWarp>
          </a:bodyPr>
          <a:lstStyle>
            <a:lvl1pPr defTabSz="931863">
              <a:lnSpc>
                <a:spcPct val="100000"/>
              </a:lnSpc>
              <a:defRPr sz="1200" b="0">
                <a:latin typeface="Arial" pitchFamily="34" charset="0"/>
                <a:ea typeface="ＭＳ Ｐゴシック" pitchFamily="34" charset="-128"/>
                <a:cs typeface="+mn-cs"/>
              </a:defRPr>
            </a:lvl1pPr>
          </a:lstStyle>
          <a:p>
            <a:pPr>
              <a:defRPr/>
            </a:pPr>
            <a:r>
              <a:rPr lang="en-US"/>
              <a:t>© 2012 CardioDx.  Content is Confidential and Proprietary</a:t>
            </a:r>
          </a:p>
        </p:txBody>
      </p:sp>
      <p:sp>
        <p:nvSpPr>
          <p:cNvPr id="41991" name="Rectangle 7"/>
          <p:cNvSpPr>
            <a:spLocks noGrp="1" noChangeArrowheads="1"/>
          </p:cNvSpPr>
          <p:nvPr>
            <p:ph type="sldNum" sz="quarter" idx="5"/>
          </p:nvPr>
        </p:nvSpPr>
        <p:spPr bwMode="auto">
          <a:xfrm>
            <a:off x="3971925" y="8831263"/>
            <a:ext cx="3038475" cy="465137"/>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3177" tIns="46589" rIns="93177" bIns="46589" numCol="1" anchor="b" anchorCtr="0" compatLnSpc="1">
            <a:prstTxWarp prst="textNoShape">
              <a:avLst/>
            </a:prstTxWarp>
          </a:bodyPr>
          <a:lstStyle>
            <a:lvl1pPr algn="r" defTabSz="931863">
              <a:lnSpc>
                <a:spcPct val="100000"/>
              </a:lnSpc>
              <a:defRPr sz="1200" b="0">
                <a:latin typeface="Arial" pitchFamily="34" charset="0"/>
                <a:ea typeface="ＭＳ Ｐゴシック" pitchFamily="34" charset="-128"/>
                <a:cs typeface="+mn-cs"/>
              </a:defRPr>
            </a:lvl1pPr>
          </a:lstStyle>
          <a:p>
            <a:pPr>
              <a:defRPr/>
            </a:pPr>
            <a:fld id="{D5C6BCDC-031F-45DF-925B-AE081C7729BF}" type="slidenum">
              <a:rPr lang="en-US"/>
              <a:pPr>
                <a:defRPr/>
              </a:pPr>
              <a:t>‹#›</a:t>
            </a:fld>
            <a:endParaRPr lang="en-US"/>
          </a:p>
        </p:txBody>
      </p:sp>
      <p:pic>
        <p:nvPicPr>
          <p:cNvPr id="53254" name="Picture 10" descr="cardio-dx-logo-sm"/>
          <p:cNvPicPr>
            <a:picLocks noChangeAspect="1" noChangeArrowheads="1"/>
          </p:cNvPicPr>
          <p:nvPr/>
        </p:nvPicPr>
        <p:blipFill>
          <a:blip r:embed="rId2"/>
          <a:srcRect/>
          <a:stretch>
            <a:fillRect/>
          </a:stretch>
        </p:blipFill>
        <p:spPr bwMode="auto">
          <a:xfrm>
            <a:off x="5919788" y="231775"/>
            <a:ext cx="871537"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p:spPr>
        <p:txBody>
          <a:bodyPr/>
          <a:lstStyle/>
          <a:p>
            <a:r>
              <a:rPr lang="en-US" smtClean="0">
                <a:ea typeface="ＭＳ Ｐゴシック"/>
                <a:cs typeface="ＭＳ Ｐゴシック"/>
              </a:rPr>
              <a:t>ADD AGENDA SLIDE</a:t>
            </a:r>
          </a:p>
        </p:txBody>
      </p:sp>
      <p:sp>
        <p:nvSpPr>
          <p:cNvPr id="56323"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56324" name="Slide Number Placeholder 4"/>
          <p:cNvSpPr>
            <a:spLocks noGrp="1"/>
          </p:cNvSpPr>
          <p:nvPr>
            <p:ph type="sldNum" sz="quarter" idx="5"/>
          </p:nvPr>
        </p:nvSpPr>
        <p:spPr>
          <a:noFill/>
          <a:ln>
            <a:miter lim="800000"/>
            <a:headEnd/>
            <a:tailEnd/>
          </a:ln>
        </p:spPr>
        <p:txBody>
          <a:bodyPr/>
          <a:lstStyle/>
          <a:p>
            <a:fld id="{95827C96-3788-4A2A-ACD3-148DD05A7599}" type="slidenum">
              <a:rPr lang="en-US" smtClean="0">
                <a:latin typeface="Arial" charset="0"/>
                <a:ea typeface="ＭＳ Ｐゴシック"/>
                <a:cs typeface="ＭＳ Ｐゴシック"/>
              </a:rPr>
              <a:pPr/>
              <a:t>1</a:t>
            </a:fld>
            <a:endParaRPr lang="en-US" smtClean="0">
              <a:latin typeface="Arial" charset="0"/>
              <a:ea typeface="ＭＳ Ｐゴシック"/>
              <a:cs typeface="ＭＳ Ｐゴシック"/>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p:spPr>
        <p:txBody>
          <a:bodyPr/>
          <a:lstStyle/>
          <a:p>
            <a:r>
              <a:rPr lang="en-US" smtClean="0">
                <a:ea typeface="ＭＳ Ｐゴシック"/>
                <a:cs typeface="ＭＳ Ｐゴシック"/>
              </a:rPr>
              <a:t>Look for Healthcare example of mobile site</a:t>
            </a:r>
          </a:p>
          <a:p>
            <a:endParaRPr lang="en-US" smtClean="0">
              <a:ea typeface="ＭＳ Ｐゴシック"/>
              <a:cs typeface="ＭＳ Ｐゴシック"/>
            </a:endParaRPr>
          </a:p>
        </p:txBody>
      </p:sp>
      <p:sp>
        <p:nvSpPr>
          <p:cNvPr id="79875"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79876" name="Slide Number Placeholder 4"/>
          <p:cNvSpPr>
            <a:spLocks noGrp="1"/>
          </p:cNvSpPr>
          <p:nvPr>
            <p:ph type="sldNum" sz="quarter" idx="5"/>
          </p:nvPr>
        </p:nvSpPr>
        <p:spPr>
          <a:noFill/>
          <a:ln>
            <a:miter lim="800000"/>
            <a:headEnd/>
            <a:tailEnd/>
          </a:ln>
        </p:spPr>
        <p:txBody>
          <a:bodyPr/>
          <a:lstStyle/>
          <a:p>
            <a:fld id="{33F2C84C-884A-4E6B-9652-060BC8BE8EA0}" type="slidenum">
              <a:rPr lang="en-US" smtClean="0">
                <a:latin typeface="Arial" charset="0"/>
                <a:ea typeface="ＭＳ Ｐゴシック"/>
                <a:cs typeface="ＭＳ Ｐゴシック"/>
              </a:rPr>
              <a:pPr/>
              <a:t>12</a:t>
            </a:fld>
            <a:endParaRPr lang="en-US" smtClean="0">
              <a:latin typeface="Arial" charset="0"/>
              <a:ea typeface="ＭＳ Ｐゴシック"/>
              <a:cs typeface="ＭＳ Ｐゴシック"/>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p:spPr>
        <p:txBody>
          <a:bodyPr/>
          <a:lstStyle/>
          <a:p>
            <a:r>
              <a:rPr lang="en-US" smtClean="0">
                <a:ea typeface="ＭＳ Ｐゴシック"/>
                <a:cs typeface="ＭＳ Ｐゴシック"/>
              </a:rPr>
              <a:t>Try to figure out how to label, with boxes</a:t>
            </a:r>
          </a:p>
          <a:p>
            <a:endParaRPr lang="en-US" smtClean="0">
              <a:ea typeface="ＭＳ Ｐゴシック"/>
              <a:cs typeface="ＭＳ Ｐゴシック"/>
            </a:endParaRPr>
          </a:p>
          <a:p>
            <a:r>
              <a:rPr lang="en-US" smtClean="0">
                <a:ea typeface="ＭＳ Ｐゴシック"/>
                <a:cs typeface="ＭＳ Ｐゴシック"/>
              </a:rPr>
              <a:t>TOP 3 HOMPEPAGE</a:t>
            </a:r>
          </a:p>
        </p:txBody>
      </p:sp>
      <p:sp>
        <p:nvSpPr>
          <p:cNvPr id="81923"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81924" name="Slide Number Placeholder 4"/>
          <p:cNvSpPr>
            <a:spLocks noGrp="1"/>
          </p:cNvSpPr>
          <p:nvPr>
            <p:ph type="sldNum" sz="quarter" idx="5"/>
          </p:nvPr>
        </p:nvSpPr>
        <p:spPr>
          <a:noFill/>
          <a:ln>
            <a:miter lim="800000"/>
            <a:headEnd/>
            <a:tailEnd/>
          </a:ln>
        </p:spPr>
        <p:txBody>
          <a:bodyPr/>
          <a:lstStyle/>
          <a:p>
            <a:fld id="{BE735614-045A-436B-9210-E394F006EE27}" type="slidenum">
              <a:rPr lang="en-US" smtClean="0">
                <a:latin typeface="Arial" charset="0"/>
                <a:ea typeface="ＭＳ Ｐゴシック"/>
                <a:cs typeface="ＭＳ Ｐゴシック"/>
              </a:rPr>
              <a:pPr/>
              <a:t>13</a:t>
            </a:fld>
            <a:endParaRPr lang="en-US" smtClean="0">
              <a:latin typeface="Arial" charset="0"/>
              <a:ea typeface="ＭＳ Ｐゴシック"/>
              <a:cs typeface="ＭＳ Ｐゴシック"/>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83970" name="Rectangle 7"/>
          <p:cNvSpPr>
            <a:spLocks noGrp="1" noChangeArrowheads="1"/>
          </p:cNvSpPr>
          <p:nvPr>
            <p:ph type="sldNum" sz="quarter" idx="5"/>
          </p:nvPr>
        </p:nvSpPr>
        <p:spPr>
          <a:noFill/>
          <a:ln>
            <a:miter lim="800000"/>
            <a:headEnd/>
            <a:tailEnd/>
          </a:ln>
        </p:spPr>
        <p:txBody>
          <a:bodyPr/>
          <a:lstStyle/>
          <a:p>
            <a:fld id="{2D0680CF-E54D-411B-9A85-0BEC8D6C688B}" type="slidenum">
              <a:rPr lang="en-US" smtClean="0">
                <a:latin typeface="Arial" charset="0"/>
                <a:ea typeface="ＭＳ Ｐゴシック"/>
                <a:cs typeface="ＭＳ Ｐゴシック"/>
              </a:rPr>
              <a:pPr/>
              <a:t>14</a:t>
            </a:fld>
            <a:endParaRPr lang="en-US" smtClean="0">
              <a:latin typeface="Arial" charset="0"/>
              <a:ea typeface="ＭＳ Ｐゴシック"/>
              <a:cs typeface="ＭＳ Ｐゴシック"/>
            </a:endParaRPr>
          </a:p>
        </p:txBody>
      </p:sp>
      <p:sp>
        <p:nvSpPr>
          <p:cNvPr id="83971"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B5D6D5E2-F78E-4576-9D37-6DBDD5C13311}" type="slidenum">
              <a:rPr lang="en-US" sz="1200" b="0"/>
              <a:pPr algn="r" defTabSz="931863"/>
              <a:t>14</a:t>
            </a:fld>
            <a:endParaRPr lang="en-US" sz="1200" b="0"/>
          </a:p>
        </p:txBody>
      </p:sp>
      <p:sp>
        <p:nvSpPr>
          <p:cNvPr id="83972"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p:txBody>
          <a:bodyPr/>
          <a:lstStyle/>
          <a:p>
            <a:pPr eaLnBrk="1" hangingPunct="1">
              <a:defRPr/>
            </a:pPr>
            <a:r>
              <a:rPr lang="en-US" dirty="0" smtClean="0"/>
              <a:t>Account for 21% of Google position</a:t>
            </a:r>
            <a:endParaRPr lang="en-US" dirty="0"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86018" name="Rectangle 7"/>
          <p:cNvSpPr>
            <a:spLocks noGrp="1" noChangeArrowheads="1"/>
          </p:cNvSpPr>
          <p:nvPr>
            <p:ph type="sldNum" sz="quarter" idx="5"/>
          </p:nvPr>
        </p:nvSpPr>
        <p:spPr>
          <a:noFill/>
          <a:ln>
            <a:miter lim="800000"/>
            <a:headEnd/>
            <a:tailEnd/>
          </a:ln>
        </p:spPr>
        <p:txBody>
          <a:bodyPr/>
          <a:lstStyle/>
          <a:p>
            <a:fld id="{B6D38370-8FF2-4C39-BA3F-B9DFB42CC0CC}" type="slidenum">
              <a:rPr lang="en-US" smtClean="0">
                <a:latin typeface="Arial" charset="0"/>
                <a:ea typeface="ＭＳ Ｐゴシック"/>
                <a:cs typeface="ＭＳ Ｐゴシック"/>
              </a:rPr>
              <a:pPr/>
              <a:t>15</a:t>
            </a:fld>
            <a:endParaRPr lang="en-US" smtClean="0">
              <a:latin typeface="Arial" charset="0"/>
              <a:ea typeface="ＭＳ Ｐゴシック"/>
              <a:cs typeface="ＭＳ Ｐゴシック"/>
            </a:endParaRPr>
          </a:p>
        </p:txBody>
      </p:sp>
      <p:sp>
        <p:nvSpPr>
          <p:cNvPr id="86019"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eaLnBrk="1" hangingPunct="1">
              <a:defRPr/>
            </a:pPr>
            <a:r>
              <a:rPr lang="en-US" dirty="0" smtClean="0">
                <a:cs typeface="+mn-cs"/>
              </a:rPr>
              <a:t>FIX LAYOUT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p:spPr>
        <p:txBody>
          <a:bodyPr/>
          <a:lstStyle/>
          <a:p>
            <a:endParaRPr lang="en-US" smtClean="0">
              <a:ea typeface="ＭＳ Ｐゴシック"/>
              <a:cs typeface="ＭＳ Ｐゴシック"/>
            </a:endParaRPr>
          </a:p>
        </p:txBody>
      </p:sp>
      <p:sp>
        <p:nvSpPr>
          <p:cNvPr id="88067"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88068" name="Slide Number Placeholder 4"/>
          <p:cNvSpPr>
            <a:spLocks noGrp="1"/>
          </p:cNvSpPr>
          <p:nvPr>
            <p:ph type="sldNum" sz="quarter" idx="5"/>
          </p:nvPr>
        </p:nvSpPr>
        <p:spPr>
          <a:noFill/>
          <a:ln>
            <a:miter lim="800000"/>
            <a:headEnd/>
            <a:tailEnd/>
          </a:ln>
        </p:spPr>
        <p:txBody>
          <a:bodyPr/>
          <a:lstStyle/>
          <a:p>
            <a:fld id="{86B5C7AA-E3CA-40CE-93CF-5A6E1E88A62B}" type="slidenum">
              <a:rPr lang="en-US" smtClean="0">
                <a:latin typeface="Arial" charset="0"/>
                <a:ea typeface="ＭＳ Ｐゴシック"/>
                <a:cs typeface="ＭＳ Ｐゴシック"/>
              </a:rPr>
              <a:pPr/>
              <a:t>16</a:t>
            </a:fld>
            <a:endParaRPr lang="en-US" smtClean="0">
              <a:latin typeface="Arial" charset="0"/>
              <a:ea typeface="ＭＳ Ｐゴシック"/>
              <a:cs typeface="ＭＳ Ｐゴシック"/>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a:ln/>
        </p:spPr>
      </p:sp>
      <p:sp>
        <p:nvSpPr>
          <p:cNvPr id="90114" name="Notes Placeholder 2"/>
          <p:cNvSpPr>
            <a:spLocks noGrp="1"/>
          </p:cNvSpPr>
          <p:nvPr>
            <p:ph type="body" idx="1"/>
          </p:nvPr>
        </p:nvSpPr>
        <p:spPr>
          <a:noFill/>
        </p:spPr>
        <p:txBody>
          <a:bodyPr/>
          <a:lstStyle/>
          <a:p>
            <a:r>
              <a:rPr lang="en-US" smtClean="0">
                <a:ea typeface="ＭＳ Ｐゴシック"/>
                <a:cs typeface="ＭＳ Ｐゴシック"/>
              </a:rPr>
              <a:t>Number title tag appearances</a:t>
            </a:r>
          </a:p>
        </p:txBody>
      </p:sp>
      <p:sp>
        <p:nvSpPr>
          <p:cNvPr id="90115"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90116" name="Slide Number Placeholder 4"/>
          <p:cNvSpPr>
            <a:spLocks noGrp="1"/>
          </p:cNvSpPr>
          <p:nvPr>
            <p:ph type="sldNum" sz="quarter" idx="5"/>
          </p:nvPr>
        </p:nvSpPr>
        <p:spPr>
          <a:noFill/>
          <a:ln>
            <a:miter lim="800000"/>
            <a:headEnd/>
            <a:tailEnd/>
          </a:ln>
        </p:spPr>
        <p:txBody>
          <a:bodyPr/>
          <a:lstStyle/>
          <a:p>
            <a:fld id="{FF30B264-7523-4FD2-A619-05CA3E3CB174}" type="slidenum">
              <a:rPr lang="en-US" smtClean="0">
                <a:latin typeface="Arial" charset="0"/>
                <a:ea typeface="ＭＳ Ｐゴシック"/>
                <a:cs typeface="ＭＳ Ｐゴシック"/>
              </a:rPr>
              <a:pPr/>
              <a:t>17</a:t>
            </a:fld>
            <a:endParaRPr lang="en-US" smtClean="0">
              <a:latin typeface="Arial" charset="0"/>
              <a:ea typeface="ＭＳ Ｐゴシック"/>
              <a:cs typeface="ＭＳ Ｐゴシック"/>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a:ln/>
        </p:spPr>
      </p:sp>
      <p:sp>
        <p:nvSpPr>
          <p:cNvPr id="92162" name="Notes Placeholder 2"/>
          <p:cNvSpPr>
            <a:spLocks noGrp="1"/>
          </p:cNvSpPr>
          <p:nvPr>
            <p:ph type="body" idx="1"/>
          </p:nvPr>
        </p:nvSpPr>
        <p:spPr>
          <a:noFill/>
        </p:spPr>
        <p:txBody>
          <a:bodyPr/>
          <a:lstStyle/>
          <a:p>
            <a:r>
              <a:rPr lang="en-US" smtClean="0">
                <a:ea typeface="ＭＳ Ｐゴシック"/>
                <a:cs typeface="ＭＳ Ｐゴシック"/>
              </a:rPr>
              <a:t>A title tag is the main text that describes an online document. It is the single most important on-page SEO element (behind overall content) and appears in three places:</a:t>
            </a:r>
          </a:p>
          <a:p>
            <a:endParaRPr lang="en-US" smtClean="0">
              <a:ea typeface="ＭＳ Ｐゴシック"/>
              <a:cs typeface="ＭＳ Ｐゴシック"/>
            </a:endParaRPr>
          </a:p>
          <a:p>
            <a:r>
              <a:rPr lang="en-US" smtClean="0">
                <a:ea typeface="ＭＳ Ｐゴシック"/>
                <a:cs typeface="ＭＳ Ｐゴシック"/>
              </a:rPr>
              <a:t>Add arrows for product/service company</a:t>
            </a:r>
          </a:p>
          <a:p>
            <a:endParaRPr lang="en-US" smtClean="0">
              <a:ea typeface="ＭＳ Ｐゴシック"/>
              <a:cs typeface="ＭＳ Ｐゴシック"/>
            </a:endParaRPr>
          </a:p>
          <a:p>
            <a:r>
              <a:rPr lang="en-US" smtClean="0">
                <a:ea typeface="ＭＳ Ｐゴシック"/>
                <a:cs typeface="ＭＳ Ｐゴシック"/>
              </a:rPr>
              <a:t>USE NOVARTIS AS EXAMPLE</a:t>
            </a:r>
          </a:p>
        </p:txBody>
      </p:sp>
      <p:sp>
        <p:nvSpPr>
          <p:cNvPr id="92163"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92164" name="Slide Number Placeholder 4"/>
          <p:cNvSpPr>
            <a:spLocks noGrp="1"/>
          </p:cNvSpPr>
          <p:nvPr>
            <p:ph type="sldNum" sz="quarter" idx="5"/>
          </p:nvPr>
        </p:nvSpPr>
        <p:spPr>
          <a:noFill/>
          <a:ln>
            <a:miter lim="800000"/>
            <a:headEnd/>
            <a:tailEnd/>
          </a:ln>
        </p:spPr>
        <p:txBody>
          <a:bodyPr/>
          <a:lstStyle/>
          <a:p>
            <a:fld id="{65A6D156-A5B0-4398-8D16-E5142C131E74}" type="slidenum">
              <a:rPr lang="en-US" smtClean="0">
                <a:latin typeface="Arial" charset="0"/>
                <a:ea typeface="ＭＳ Ｐゴシック"/>
                <a:cs typeface="ＭＳ Ｐゴシック"/>
              </a:rPr>
              <a:pPr/>
              <a:t>18</a:t>
            </a:fld>
            <a:endParaRPr lang="en-US" smtClean="0">
              <a:latin typeface="Arial" charset="0"/>
              <a:ea typeface="ＭＳ Ｐゴシック"/>
              <a:cs typeface="ＭＳ Ｐゴシック"/>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a:ln/>
        </p:spPr>
      </p:sp>
      <p:sp>
        <p:nvSpPr>
          <p:cNvPr id="94210" name="Notes Placeholder 2"/>
          <p:cNvSpPr>
            <a:spLocks noGrp="1"/>
          </p:cNvSpPr>
          <p:nvPr>
            <p:ph type="body" idx="1"/>
          </p:nvPr>
        </p:nvSpPr>
        <p:spPr>
          <a:noFill/>
        </p:spPr>
        <p:txBody>
          <a:bodyPr/>
          <a:lstStyle/>
          <a:p>
            <a:r>
              <a:rPr lang="en-US" smtClean="0">
                <a:ea typeface="ＭＳ Ｐゴシック"/>
                <a:cs typeface="ＭＳ Ｐゴシック"/>
              </a:rPr>
              <a:t>A title tag is the main text that describes an online document. It is the single most important on-page SEO element (behind overall content) and appears in three places:</a:t>
            </a:r>
          </a:p>
        </p:txBody>
      </p:sp>
      <p:sp>
        <p:nvSpPr>
          <p:cNvPr id="94211"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94212" name="Slide Number Placeholder 4"/>
          <p:cNvSpPr>
            <a:spLocks noGrp="1"/>
          </p:cNvSpPr>
          <p:nvPr>
            <p:ph type="sldNum" sz="quarter" idx="5"/>
          </p:nvPr>
        </p:nvSpPr>
        <p:spPr>
          <a:noFill/>
          <a:ln>
            <a:miter lim="800000"/>
            <a:headEnd/>
            <a:tailEnd/>
          </a:ln>
        </p:spPr>
        <p:txBody>
          <a:bodyPr/>
          <a:lstStyle/>
          <a:p>
            <a:fld id="{494FEA8C-CF97-48EF-A738-B1CA911DC15C}" type="slidenum">
              <a:rPr lang="en-US" smtClean="0">
                <a:latin typeface="Arial" charset="0"/>
                <a:ea typeface="ＭＳ Ｐゴシック"/>
                <a:cs typeface="ＭＳ Ｐゴシック"/>
              </a:rPr>
              <a:pPr/>
              <a:t>19</a:t>
            </a:fld>
            <a:endParaRPr lang="en-US" smtClean="0">
              <a:latin typeface="Arial" charset="0"/>
              <a:ea typeface="ＭＳ Ｐゴシック"/>
              <a:cs typeface="ＭＳ Ｐゴシック"/>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96258" name="Rectangle 7"/>
          <p:cNvSpPr>
            <a:spLocks noGrp="1" noChangeArrowheads="1"/>
          </p:cNvSpPr>
          <p:nvPr>
            <p:ph type="sldNum" sz="quarter" idx="5"/>
          </p:nvPr>
        </p:nvSpPr>
        <p:spPr>
          <a:noFill/>
          <a:ln>
            <a:miter lim="800000"/>
            <a:headEnd/>
            <a:tailEnd/>
          </a:ln>
        </p:spPr>
        <p:txBody>
          <a:bodyPr/>
          <a:lstStyle/>
          <a:p>
            <a:fld id="{AC53654C-A25C-4F1B-A90F-0C19B4927689}" type="slidenum">
              <a:rPr lang="en-US" smtClean="0">
                <a:latin typeface="Arial" charset="0"/>
                <a:ea typeface="ＭＳ Ｐゴシック"/>
                <a:cs typeface="ＭＳ Ｐゴシック"/>
              </a:rPr>
              <a:pPr/>
              <a:t>20</a:t>
            </a:fld>
            <a:endParaRPr lang="en-US" smtClean="0">
              <a:latin typeface="Arial" charset="0"/>
              <a:ea typeface="ＭＳ Ｐゴシック"/>
              <a:cs typeface="ＭＳ Ｐゴシック"/>
            </a:endParaRPr>
          </a:p>
        </p:txBody>
      </p:sp>
      <p:sp>
        <p:nvSpPr>
          <p:cNvPr id="96259"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A874C3E3-E23B-4C9E-A9B2-4AD9683AA199}" type="slidenum">
              <a:rPr lang="en-US" sz="1200" b="0"/>
              <a:pPr algn="r" defTabSz="931863"/>
              <a:t>20</a:t>
            </a:fld>
            <a:endParaRPr lang="en-US" sz="1200" b="0"/>
          </a:p>
        </p:txBody>
      </p:sp>
      <p:sp>
        <p:nvSpPr>
          <p:cNvPr id="96260" name="Rectangle 2"/>
          <p:cNvSpPr>
            <a:spLocks noGrp="1" noRot="1" noChangeAspect="1" noChangeArrowheads="1" noTextEdit="1"/>
          </p:cNvSpPr>
          <p:nvPr>
            <p:ph type="sldImg"/>
          </p:nvPr>
        </p:nvSpPr>
        <p:spPr>
          <a:ln/>
        </p:spPr>
      </p:sp>
      <p:sp>
        <p:nvSpPr>
          <p:cNvPr id="367620" name="Rectangle 3"/>
          <p:cNvSpPr>
            <a:spLocks noGrp="1" noChangeArrowheads="1"/>
          </p:cNvSpPr>
          <p:nvPr>
            <p:ph type="body" idx="1"/>
          </p:nvPr>
        </p:nvSpPr>
        <p:spPr/>
        <p:txBody>
          <a:bodyPr/>
          <a:lstStyle/>
          <a:p>
            <a:pPr eaLnBrk="1" hangingPunct="1">
              <a:defRPr/>
            </a:pPr>
            <a:r>
              <a:rPr lang="en-US" dirty="0" smtClean="0">
                <a:cs typeface="+mn-cs"/>
              </a:rPr>
              <a:t>Tie it into </a:t>
            </a:r>
            <a:r>
              <a:rPr lang="en-US" dirty="0" err="1" smtClean="0">
                <a:cs typeface="+mn-cs"/>
              </a:rPr>
              <a:t>google</a:t>
            </a:r>
            <a:r>
              <a:rPr lang="en-US" dirty="0" smtClean="0">
                <a:cs typeface="+mn-cs"/>
              </a:rPr>
              <a:t> search and </a:t>
            </a:r>
            <a:r>
              <a:rPr lang="en-US" dirty="0" err="1" smtClean="0">
                <a:cs typeface="+mn-cs"/>
              </a:rPr>
              <a:t>google</a:t>
            </a:r>
            <a:r>
              <a:rPr lang="en-US" dirty="0" smtClean="0">
                <a:cs typeface="+mn-cs"/>
              </a:rPr>
              <a:t> slide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98306" name="Rectangle 7"/>
          <p:cNvSpPr>
            <a:spLocks noGrp="1" noChangeArrowheads="1"/>
          </p:cNvSpPr>
          <p:nvPr>
            <p:ph type="sldNum" sz="quarter" idx="5"/>
          </p:nvPr>
        </p:nvSpPr>
        <p:spPr>
          <a:noFill/>
          <a:ln>
            <a:miter lim="800000"/>
            <a:headEnd/>
            <a:tailEnd/>
          </a:ln>
        </p:spPr>
        <p:txBody>
          <a:bodyPr/>
          <a:lstStyle/>
          <a:p>
            <a:fld id="{86D43CF7-1A6A-4AF6-B4E1-30921E97D175}" type="slidenum">
              <a:rPr lang="en-US" smtClean="0">
                <a:latin typeface="Arial" charset="0"/>
                <a:ea typeface="ＭＳ Ｐゴシック"/>
                <a:cs typeface="ＭＳ Ｐゴシック"/>
              </a:rPr>
              <a:pPr/>
              <a:t>21</a:t>
            </a:fld>
            <a:endParaRPr lang="en-US" smtClean="0">
              <a:latin typeface="Arial" charset="0"/>
              <a:ea typeface="ＭＳ Ｐゴシック"/>
              <a:cs typeface="ＭＳ Ｐゴシック"/>
            </a:endParaRPr>
          </a:p>
        </p:txBody>
      </p:sp>
      <p:sp>
        <p:nvSpPr>
          <p:cNvPr id="98307"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B3F27923-A604-41F8-8FC2-22242F782AFB}" type="slidenum">
              <a:rPr lang="en-US" sz="1200" b="0"/>
              <a:pPr algn="r" defTabSz="931863"/>
              <a:t>21</a:t>
            </a:fld>
            <a:endParaRPr lang="en-US" sz="1200" b="0"/>
          </a:p>
        </p:txBody>
      </p:sp>
      <p:sp>
        <p:nvSpPr>
          <p:cNvPr id="98308" name="Rectangle 2"/>
          <p:cNvSpPr>
            <a:spLocks noGrp="1" noRot="1" noChangeAspect="1" noChangeArrowheads="1" noTextEdit="1"/>
          </p:cNvSpPr>
          <p:nvPr>
            <p:ph type="sldImg"/>
          </p:nvPr>
        </p:nvSpPr>
        <p:spPr>
          <a:ln/>
        </p:spPr>
      </p:sp>
      <p:sp>
        <p:nvSpPr>
          <p:cNvPr id="367620" name="Rectangle 3"/>
          <p:cNvSpPr>
            <a:spLocks noGrp="1" noChangeArrowheads="1"/>
          </p:cNvSpPr>
          <p:nvPr>
            <p:ph type="body" idx="1"/>
          </p:nvPr>
        </p:nvSpPr>
        <p:spPr/>
        <p:txBody>
          <a:bodyPr/>
          <a:lstStyle/>
          <a:p>
            <a:pPr eaLnBrk="1" hangingPunct="1">
              <a:defRPr/>
            </a:pPr>
            <a:r>
              <a:rPr lang="en-US" dirty="0" smtClean="0">
                <a:cs typeface="+mn-cs"/>
              </a:rPr>
              <a:t>Explain why header tags increase SEO. Especially if they don’t appear on search engine results page.  Explain how </a:t>
            </a:r>
            <a:r>
              <a:rPr lang="en-US" dirty="0" err="1" smtClean="0">
                <a:cs typeface="+mn-cs"/>
              </a:rPr>
              <a:t>google</a:t>
            </a:r>
            <a:r>
              <a:rPr lang="en-US" dirty="0" smtClean="0">
                <a:cs typeface="+mn-cs"/>
              </a:rPr>
              <a:t> crawls.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p:spPr>
        <p:txBody>
          <a:bodyPr/>
          <a:lstStyle/>
          <a:p>
            <a:r>
              <a:rPr lang="en-US" smtClean="0">
                <a:ea typeface="ＭＳ Ｐゴシック"/>
                <a:cs typeface="ＭＳ Ｐゴシック"/>
              </a:rPr>
              <a:t>Assess using google analytics who is visiting the website and how they interacting with the website.</a:t>
            </a:r>
          </a:p>
          <a:p>
            <a:r>
              <a:rPr lang="en-US" smtClean="0">
                <a:ea typeface="ＭＳ Ｐゴシック"/>
                <a:cs typeface="ＭＳ Ｐゴシック"/>
              </a:rPr>
              <a:t>To evaluate CardioDx.com’s SEO practice relative to industry trends and standards.</a:t>
            </a:r>
          </a:p>
          <a:p>
            <a:r>
              <a:rPr lang="en-US" smtClean="0">
                <a:ea typeface="ＭＳ Ｐゴシック"/>
                <a:cs typeface="ＭＳ Ｐゴシック"/>
              </a:rPr>
              <a:t>To recommend an SEO and landing page strategy and implementation plan</a:t>
            </a:r>
          </a:p>
        </p:txBody>
      </p:sp>
      <p:sp>
        <p:nvSpPr>
          <p:cNvPr id="58371"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58372" name="Slide Number Placeholder 4"/>
          <p:cNvSpPr>
            <a:spLocks noGrp="1"/>
          </p:cNvSpPr>
          <p:nvPr>
            <p:ph type="sldNum" sz="quarter" idx="5"/>
          </p:nvPr>
        </p:nvSpPr>
        <p:spPr>
          <a:noFill/>
          <a:ln>
            <a:miter lim="800000"/>
            <a:headEnd/>
            <a:tailEnd/>
          </a:ln>
        </p:spPr>
        <p:txBody>
          <a:bodyPr/>
          <a:lstStyle/>
          <a:p>
            <a:fld id="{53E05160-6CCF-48A3-B86C-86A2B49CC483}" type="slidenum">
              <a:rPr lang="en-US" smtClean="0">
                <a:latin typeface="Arial" charset="0"/>
                <a:ea typeface="ＭＳ Ｐゴシック"/>
                <a:cs typeface="ＭＳ Ｐゴシック"/>
              </a:rPr>
              <a:pPr/>
              <a:t>2</a:t>
            </a:fld>
            <a:endParaRPr lang="en-US" smtClean="0">
              <a:latin typeface="Arial" charset="0"/>
              <a:ea typeface="ＭＳ Ｐゴシック"/>
              <a:cs typeface="ＭＳ Ｐゴシック"/>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smtClean="0">
                <a:ea typeface="ＭＳ Ｐゴシック"/>
                <a:cs typeface="ＭＳ Ｐゴシック"/>
              </a:rPr>
              <a:t>THERE SHOULD BE A META TAG FOR EVERY PAGE.</a:t>
            </a:r>
          </a:p>
          <a:p>
            <a:endParaRPr lang="en-US" smtClean="0">
              <a:ea typeface="ＭＳ Ｐゴシック"/>
              <a:cs typeface="ＭＳ Ｐゴシック"/>
            </a:endParaRPr>
          </a:p>
          <a:p>
            <a:endParaRPr lang="en-US" smtClean="0">
              <a:ea typeface="ＭＳ Ｐゴシック"/>
              <a:cs typeface="ＭＳ Ｐゴシック"/>
            </a:endParaRPr>
          </a:p>
          <a:p>
            <a:r>
              <a:rPr lang="en-US" smtClean="0">
                <a:ea typeface="ＭＳ Ｐゴシック"/>
                <a:cs typeface="ＭＳ Ｐゴシック"/>
              </a:rPr>
              <a:t>Meta description tags, while not important to search engine rankings, are extremely important in gaining user click-through from search engine result pages (SERPs). These short paragraphs are webmasters opportunity to advertise content to searchers and let them know exactly what the given page has with regard to what they</a:t>
            </a:r>
            <a:r>
              <a:rPr lang="en-US" altLang="en-US" smtClean="0">
                <a:ea typeface="ＭＳ Ｐゴシック"/>
                <a:cs typeface="ＭＳ Ｐゴシック"/>
              </a:rPr>
              <a:t>’</a:t>
            </a:r>
            <a:r>
              <a:rPr lang="en-US" smtClean="0">
                <a:ea typeface="ＭＳ Ｐゴシック"/>
                <a:cs typeface="ＭＳ Ｐゴシック"/>
              </a:rPr>
              <a:t>re looking for.</a:t>
            </a:r>
          </a:p>
          <a:p>
            <a:endParaRPr lang="en-US" smtClean="0">
              <a:ea typeface="ＭＳ Ｐゴシック"/>
              <a:cs typeface="ＭＳ Ｐゴシック"/>
            </a:endParaRPr>
          </a:p>
          <a:p>
            <a:r>
              <a:rPr lang="en-US" smtClean="0">
                <a:ea typeface="ＭＳ Ｐゴシック"/>
                <a:cs typeface="ＭＳ Ｐゴシック"/>
              </a:rPr>
              <a:t>The meta description should employ the keywords intelligently, but also create a compelling description that a searcher will want to click. Direct relevance to the page and uniqueness between each page</a:t>
            </a:r>
            <a:r>
              <a:rPr lang="en-US" altLang="en-US" smtClean="0">
                <a:ea typeface="ＭＳ Ｐゴシック"/>
                <a:cs typeface="ＭＳ Ｐゴシック"/>
              </a:rPr>
              <a:t>’</a:t>
            </a:r>
            <a:r>
              <a:rPr lang="en-US" smtClean="0">
                <a:ea typeface="ＭＳ Ｐゴシック"/>
                <a:cs typeface="ＭＳ Ｐゴシック"/>
              </a:rPr>
              <a:t>s meta description is key. The description should optimally be between 150-160 characters.</a:t>
            </a:r>
          </a:p>
          <a:p>
            <a:endParaRPr lang="en-US" smtClean="0">
              <a:ea typeface="ＭＳ Ｐゴシック"/>
              <a:cs typeface="ＭＳ Ｐゴシック"/>
            </a:endParaRPr>
          </a:p>
          <a:p>
            <a:r>
              <a:rPr lang="en-US" smtClean="0">
                <a:ea typeface="ＭＳ Ｐゴシック"/>
                <a:cs typeface="ＭＳ Ｐゴシック"/>
              </a:rPr>
              <a:t>USE ECOMMERCE AS AN EXAMPLE</a:t>
            </a:r>
          </a:p>
        </p:txBody>
      </p:sp>
      <p:sp>
        <p:nvSpPr>
          <p:cNvPr id="101379"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01380" name="Slide Number Placeholder 4"/>
          <p:cNvSpPr>
            <a:spLocks noGrp="1"/>
          </p:cNvSpPr>
          <p:nvPr>
            <p:ph type="sldNum" sz="quarter" idx="5"/>
          </p:nvPr>
        </p:nvSpPr>
        <p:spPr>
          <a:noFill/>
          <a:ln>
            <a:miter lim="800000"/>
            <a:headEnd/>
            <a:tailEnd/>
          </a:ln>
        </p:spPr>
        <p:txBody>
          <a:bodyPr/>
          <a:lstStyle/>
          <a:p>
            <a:fld id="{0A82224F-79A9-442F-88FD-6BFDAC117F5C}" type="slidenum">
              <a:rPr lang="en-US" smtClean="0">
                <a:latin typeface="Arial" charset="0"/>
                <a:ea typeface="ＭＳ Ｐゴシック"/>
                <a:cs typeface="ＭＳ Ｐゴシック"/>
              </a:rPr>
              <a:pPr/>
              <a:t>23</a:t>
            </a:fld>
            <a:endParaRPr lang="en-US" smtClean="0">
              <a:latin typeface="Arial" charset="0"/>
              <a:ea typeface="ＭＳ Ｐゴシック"/>
              <a:cs typeface="ＭＳ Ｐゴシック"/>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a:ln/>
        </p:spPr>
      </p:sp>
      <p:sp>
        <p:nvSpPr>
          <p:cNvPr id="103426" name="Notes Placeholder 2"/>
          <p:cNvSpPr>
            <a:spLocks noGrp="1"/>
          </p:cNvSpPr>
          <p:nvPr>
            <p:ph type="body" idx="1"/>
          </p:nvPr>
        </p:nvSpPr>
        <p:spPr>
          <a:noFill/>
        </p:spPr>
        <p:txBody>
          <a:bodyPr/>
          <a:lstStyle/>
          <a:p>
            <a:r>
              <a:rPr lang="en-US" smtClean="0">
                <a:ea typeface="ＭＳ Ｐゴシック"/>
                <a:cs typeface="ＭＳ Ｐゴシック"/>
              </a:rPr>
              <a:t>USE ABBOTT AS AN EXAMPLE.  THERE SHOULD BE A META TAG FOR EVERY PAGE.</a:t>
            </a:r>
          </a:p>
          <a:p>
            <a:endParaRPr lang="en-US" smtClean="0">
              <a:ea typeface="ＭＳ Ｐゴシック"/>
              <a:cs typeface="ＭＳ Ｐゴシック"/>
            </a:endParaRPr>
          </a:p>
          <a:p>
            <a:r>
              <a:rPr lang="en-US" smtClean="0">
                <a:ea typeface="ＭＳ Ｐゴシック"/>
                <a:cs typeface="ＭＳ Ｐゴシック"/>
              </a:rPr>
              <a:t>Meta description tags, while not important to search engine rankings, are extremely important in gaining user click-through from search engine result pages (SERPs). These short paragraphs are webmasters opportunity to advertise content to searchers and let them know exactly what the given page has with regard to what they</a:t>
            </a:r>
            <a:r>
              <a:rPr lang="en-US" altLang="en-US" smtClean="0">
                <a:ea typeface="ＭＳ Ｐゴシック"/>
                <a:cs typeface="ＭＳ Ｐゴシック"/>
              </a:rPr>
              <a:t>’</a:t>
            </a:r>
            <a:r>
              <a:rPr lang="en-US" smtClean="0">
                <a:ea typeface="ＭＳ Ｐゴシック"/>
                <a:cs typeface="ＭＳ Ｐゴシック"/>
              </a:rPr>
              <a:t>re looking for.</a:t>
            </a:r>
          </a:p>
          <a:p>
            <a:endParaRPr lang="en-US" smtClean="0">
              <a:ea typeface="ＭＳ Ｐゴシック"/>
              <a:cs typeface="ＭＳ Ｐゴシック"/>
            </a:endParaRPr>
          </a:p>
          <a:p>
            <a:r>
              <a:rPr lang="en-US" smtClean="0">
                <a:ea typeface="ＭＳ Ｐゴシック"/>
                <a:cs typeface="ＭＳ Ｐゴシック"/>
              </a:rPr>
              <a:t>The meta description should employ the keywords intelligently, but also create a compelling description that a searcher will want to click. Direct relevance to the page and uniqueness between each page</a:t>
            </a:r>
            <a:r>
              <a:rPr lang="en-US" altLang="en-US" smtClean="0">
                <a:ea typeface="ＭＳ Ｐゴシック"/>
                <a:cs typeface="ＭＳ Ｐゴシック"/>
              </a:rPr>
              <a:t>’</a:t>
            </a:r>
            <a:r>
              <a:rPr lang="en-US" smtClean="0">
                <a:ea typeface="ＭＳ Ｐゴシック"/>
                <a:cs typeface="ＭＳ Ｐゴシック"/>
              </a:rPr>
              <a:t>s meta description is key. The description should optimally be between 150-160 characters.</a:t>
            </a:r>
          </a:p>
        </p:txBody>
      </p:sp>
      <p:sp>
        <p:nvSpPr>
          <p:cNvPr id="103427"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03428" name="Slide Number Placeholder 4"/>
          <p:cNvSpPr>
            <a:spLocks noGrp="1"/>
          </p:cNvSpPr>
          <p:nvPr>
            <p:ph type="sldNum" sz="quarter" idx="5"/>
          </p:nvPr>
        </p:nvSpPr>
        <p:spPr>
          <a:noFill/>
          <a:ln>
            <a:miter lim="800000"/>
            <a:headEnd/>
            <a:tailEnd/>
          </a:ln>
        </p:spPr>
        <p:txBody>
          <a:bodyPr/>
          <a:lstStyle/>
          <a:p>
            <a:fld id="{031466CB-8C72-4C98-A1C2-865EEC6B44C0}" type="slidenum">
              <a:rPr lang="en-US" smtClean="0">
                <a:latin typeface="Arial" charset="0"/>
                <a:ea typeface="ＭＳ Ｐゴシック"/>
                <a:cs typeface="ＭＳ Ｐゴシック"/>
              </a:rPr>
              <a:pPr/>
              <a:t>24</a:t>
            </a:fld>
            <a:endParaRPr lang="en-US" smtClean="0">
              <a:latin typeface="Arial" charset="0"/>
              <a:ea typeface="ＭＳ Ｐゴシック"/>
              <a:cs typeface="ＭＳ Ｐゴシック"/>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a:ln/>
        </p:spPr>
      </p:sp>
      <p:sp>
        <p:nvSpPr>
          <p:cNvPr id="105474" name="Notes Placeholder 2"/>
          <p:cNvSpPr>
            <a:spLocks noGrp="1"/>
          </p:cNvSpPr>
          <p:nvPr>
            <p:ph type="body" idx="1"/>
          </p:nvPr>
        </p:nvSpPr>
        <p:spPr>
          <a:noFill/>
        </p:spPr>
        <p:txBody>
          <a:bodyPr/>
          <a:lstStyle/>
          <a:p>
            <a:r>
              <a:rPr lang="en-US" smtClean="0">
                <a:ea typeface="ＭＳ Ｐゴシック"/>
                <a:cs typeface="ＭＳ Ｐゴシック"/>
              </a:rPr>
              <a:t>Meta description tags, while not important to search engine rankings, are extremely important in gaining user click-through from search engine result pages (SERPs). These short paragraphs are webmasters opportunity to advertise content to searchers and let them know exactly what the given page has with regard to what they</a:t>
            </a:r>
            <a:r>
              <a:rPr lang="en-US" altLang="en-US" smtClean="0">
                <a:ea typeface="ＭＳ Ｐゴシック"/>
                <a:cs typeface="ＭＳ Ｐゴシック"/>
              </a:rPr>
              <a:t>’</a:t>
            </a:r>
            <a:r>
              <a:rPr lang="en-US" smtClean="0">
                <a:ea typeface="ＭＳ Ｐゴシック"/>
                <a:cs typeface="ＭＳ Ｐゴシック"/>
              </a:rPr>
              <a:t>re looking for.</a:t>
            </a:r>
          </a:p>
          <a:p>
            <a:endParaRPr lang="en-US" smtClean="0">
              <a:ea typeface="ＭＳ Ｐゴシック"/>
              <a:cs typeface="ＭＳ Ｐゴシック"/>
            </a:endParaRPr>
          </a:p>
          <a:p>
            <a:r>
              <a:rPr lang="en-US" smtClean="0">
                <a:ea typeface="ＭＳ Ｐゴシック"/>
                <a:cs typeface="ＭＳ Ｐゴシック"/>
              </a:rPr>
              <a:t>The meta description should employ the keywords intelligently, but also create a compelling description that a searcher will want to click. Direct relevance to the page and uniqueness between each page</a:t>
            </a:r>
            <a:r>
              <a:rPr lang="en-US" altLang="en-US" smtClean="0">
                <a:ea typeface="ＭＳ Ｐゴシック"/>
                <a:cs typeface="ＭＳ Ｐゴシック"/>
              </a:rPr>
              <a:t>’</a:t>
            </a:r>
            <a:r>
              <a:rPr lang="en-US" smtClean="0">
                <a:ea typeface="ＭＳ Ｐゴシック"/>
                <a:cs typeface="ＭＳ Ｐゴシック"/>
              </a:rPr>
              <a:t>s meta description is key. The description should optimally be between 150-160 characters.</a:t>
            </a:r>
          </a:p>
        </p:txBody>
      </p:sp>
      <p:sp>
        <p:nvSpPr>
          <p:cNvPr id="105475"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05476" name="Slide Number Placeholder 4"/>
          <p:cNvSpPr>
            <a:spLocks noGrp="1"/>
          </p:cNvSpPr>
          <p:nvPr>
            <p:ph type="sldNum" sz="quarter" idx="5"/>
          </p:nvPr>
        </p:nvSpPr>
        <p:spPr>
          <a:noFill/>
          <a:ln>
            <a:miter lim="800000"/>
            <a:headEnd/>
            <a:tailEnd/>
          </a:ln>
        </p:spPr>
        <p:txBody>
          <a:bodyPr/>
          <a:lstStyle/>
          <a:p>
            <a:fld id="{849DB02B-4FD9-4D83-A9B7-2F2C8208102F}" type="slidenum">
              <a:rPr lang="en-US" smtClean="0">
                <a:latin typeface="Arial" charset="0"/>
                <a:ea typeface="ＭＳ Ｐゴシック"/>
                <a:cs typeface="ＭＳ Ｐゴシック"/>
              </a:rPr>
              <a:pPr/>
              <a:t>25</a:t>
            </a:fld>
            <a:endParaRPr lang="en-US" smtClean="0">
              <a:latin typeface="Arial" charset="0"/>
              <a:ea typeface="ＭＳ Ｐゴシック"/>
              <a:cs typeface="ＭＳ Ｐゴシック"/>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07522" name="Rectangle 7"/>
          <p:cNvSpPr>
            <a:spLocks noGrp="1" noChangeArrowheads="1"/>
          </p:cNvSpPr>
          <p:nvPr>
            <p:ph type="sldNum" sz="quarter" idx="5"/>
          </p:nvPr>
        </p:nvSpPr>
        <p:spPr>
          <a:noFill/>
          <a:ln>
            <a:miter lim="800000"/>
            <a:headEnd/>
            <a:tailEnd/>
          </a:ln>
        </p:spPr>
        <p:txBody>
          <a:bodyPr/>
          <a:lstStyle/>
          <a:p>
            <a:fld id="{1ACEFBD6-0FAF-4935-AFC4-6538EF825A72}" type="slidenum">
              <a:rPr lang="en-US" smtClean="0">
                <a:latin typeface="Arial" charset="0"/>
                <a:ea typeface="ＭＳ Ｐゴシック"/>
                <a:cs typeface="ＭＳ Ｐゴシック"/>
              </a:rPr>
              <a:pPr/>
              <a:t>26</a:t>
            </a:fld>
            <a:endParaRPr lang="en-US" smtClean="0">
              <a:latin typeface="Arial" charset="0"/>
              <a:ea typeface="ＭＳ Ｐゴシック"/>
              <a:cs typeface="ＭＳ Ｐゴシック"/>
            </a:endParaRPr>
          </a:p>
        </p:txBody>
      </p:sp>
      <p:sp>
        <p:nvSpPr>
          <p:cNvPr id="107523"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B4C9614F-F903-458A-87D9-AE1909732339}" type="slidenum">
              <a:rPr lang="en-US" sz="1200" b="0"/>
              <a:pPr algn="r" defTabSz="931863"/>
              <a:t>26</a:t>
            </a:fld>
            <a:endParaRPr lang="en-US" sz="1200" b="0"/>
          </a:p>
        </p:txBody>
      </p:sp>
      <p:sp>
        <p:nvSpPr>
          <p:cNvPr id="107524" name="Rectangle 2"/>
          <p:cNvSpPr>
            <a:spLocks noGrp="1" noRot="1" noChangeAspect="1" noChangeArrowheads="1" noTextEdit="1"/>
          </p:cNvSpPr>
          <p:nvPr>
            <p:ph type="sldImg"/>
          </p:nvPr>
        </p:nvSpPr>
        <p:spPr>
          <a:ln/>
        </p:spPr>
      </p:sp>
      <p:sp>
        <p:nvSpPr>
          <p:cNvPr id="369668" name="Rectangle 3"/>
          <p:cNvSpPr>
            <a:spLocks noGrp="1" noChangeArrowheads="1"/>
          </p:cNvSpPr>
          <p:nvPr>
            <p:ph type="body" idx="1"/>
          </p:nvPr>
        </p:nvSpPr>
        <p:spPr/>
        <p:txBody>
          <a:bodyPr/>
          <a:lstStyle/>
          <a:p>
            <a:pPr eaLnBrk="1" hangingPunct="1">
              <a:defRPr/>
            </a:pPr>
            <a:r>
              <a:rPr lang="en-US" dirty="0" smtClean="0">
                <a:cs typeface="+mn-cs"/>
              </a:rPr>
              <a:t>Integrate </a:t>
            </a:r>
            <a:r>
              <a:rPr lang="en-US" dirty="0" err="1" smtClean="0">
                <a:cs typeface="+mn-cs"/>
              </a:rPr>
              <a:t>google</a:t>
            </a:r>
            <a:r>
              <a:rPr lang="en-US" dirty="0" smtClean="0">
                <a:cs typeface="+mn-cs"/>
              </a:rPr>
              <a:t> crawl, index and relevancy into the slide more.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10594" name="Rectangle 7"/>
          <p:cNvSpPr>
            <a:spLocks noGrp="1" noChangeArrowheads="1"/>
          </p:cNvSpPr>
          <p:nvPr>
            <p:ph type="sldNum" sz="quarter" idx="5"/>
          </p:nvPr>
        </p:nvSpPr>
        <p:spPr>
          <a:noFill/>
          <a:ln>
            <a:miter lim="800000"/>
            <a:headEnd/>
            <a:tailEnd/>
          </a:ln>
        </p:spPr>
        <p:txBody>
          <a:bodyPr/>
          <a:lstStyle/>
          <a:p>
            <a:fld id="{A8E960AD-84E4-4723-B72D-764C33125B39}" type="slidenum">
              <a:rPr lang="en-US" smtClean="0">
                <a:latin typeface="Arial" charset="0"/>
                <a:ea typeface="ＭＳ Ｐゴシック"/>
                <a:cs typeface="ＭＳ Ｐゴシック"/>
              </a:rPr>
              <a:pPr/>
              <a:t>28</a:t>
            </a:fld>
            <a:endParaRPr lang="en-US" smtClean="0">
              <a:latin typeface="Arial" charset="0"/>
              <a:ea typeface="ＭＳ Ｐゴシック"/>
              <a:cs typeface="ＭＳ Ｐゴシック"/>
            </a:endParaRPr>
          </a:p>
        </p:txBody>
      </p:sp>
      <p:sp>
        <p:nvSpPr>
          <p:cNvPr id="110595"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1484FB08-C281-447C-93F0-B0DC8E57699A}" type="slidenum">
              <a:rPr lang="en-US" sz="1200" b="0"/>
              <a:pPr algn="r" defTabSz="931863"/>
              <a:t>28</a:t>
            </a:fld>
            <a:endParaRPr lang="en-US" sz="1200" b="0"/>
          </a:p>
        </p:txBody>
      </p:sp>
      <p:sp>
        <p:nvSpPr>
          <p:cNvPr id="110596"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p:spPr>
        <p:txBody>
          <a:bodyPr/>
          <a:lstStyle/>
          <a:p>
            <a:r>
              <a:rPr lang="en-US" smtClean="0">
                <a:ea typeface="ＭＳ Ｐゴシック"/>
                <a:cs typeface="ＭＳ Ｐゴシック"/>
              </a:rPr>
              <a:t>Show screen shot</a:t>
            </a:r>
          </a:p>
          <a:p>
            <a:endParaRPr lang="en-US" smtClean="0">
              <a:ea typeface="ＭＳ Ｐゴシック"/>
              <a:cs typeface="ＭＳ Ｐゴシック"/>
            </a:endParaRPr>
          </a:p>
          <a:p>
            <a:r>
              <a:rPr lang="en-US" smtClean="0">
                <a:ea typeface="ＭＳ Ｐゴシック"/>
                <a:cs typeface="ＭＳ Ｐゴシック"/>
              </a:rPr>
              <a:t>Must increase relevance. Page title should match what</a:t>
            </a:r>
            <a:r>
              <a:rPr lang="en-US" altLang="en-US" smtClean="0">
                <a:ea typeface="ＭＳ Ｐゴシック"/>
                <a:cs typeface="ＭＳ Ｐゴシック"/>
              </a:rPr>
              <a:t>’</a:t>
            </a:r>
            <a:r>
              <a:rPr lang="en-US" smtClean="0">
                <a:ea typeface="ＭＳ Ｐゴシック"/>
                <a:cs typeface="ＭＳ Ｐゴシック"/>
              </a:rPr>
              <a:t>s on the homepage </a:t>
            </a:r>
            <a:r>
              <a:rPr lang="en-US" altLang="en-US" smtClean="0">
                <a:ea typeface="ＭＳ Ｐゴシック"/>
                <a:cs typeface="ＭＳ Ｐゴシック"/>
              </a:rPr>
              <a:t>“</a:t>
            </a:r>
            <a:r>
              <a:rPr lang="en-US" smtClean="0">
                <a:ea typeface="ＭＳ Ｐゴシック"/>
                <a:cs typeface="ＭＳ Ｐゴシック"/>
              </a:rPr>
              <a:t>Women and Heart Disease</a:t>
            </a:r>
            <a:r>
              <a:rPr lang="en-US" altLang="en-US" smtClean="0">
                <a:ea typeface="ＭＳ Ｐゴシック"/>
                <a:cs typeface="ＭＳ Ｐゴシック"/>
              </a:rPr>
              <a:t>”</a:t>
            </a:r>
            <a:r>
              <a:rPr lang="en-US" smtClean="0">
                <a:ea typeface="ＭＳ Ｐゴシック"/>
                <a:cs typeface="ＭＳ Ｐゴシック"/>
              </a:rPr>
              <a:t>.  What does this article have to do with women and heart disease?  Or is it about Corus CAD.  Google isn</a:t>
            </a:r>
            <a:r>
              <a:rPr lang="en-US" altLang="en-US" smtClean="0">
                <a:ea typeface="ＭＳ Ｐゴシック"/>
                <a:cs typeface="ＭＳ Ｐゴシック"/>
              </a:rPr>
              <a:t>’</a:t>
            </a:r>
            <a:r>
              <a:rPr lang="en-US" smtClean="0">
                <a:ea typeface="ＭＳ Ｐゴシック"/>
                <a:cs typeface="ＭＳ Ｐゴシック"/>
              </a:rPr>
              <a:t>t sure, you</a:t>
            </a:r>
            <a:r>
              <a:rPr lang="en-US" altLang="en-US" smtClean="0">
                <a:ea typeface="ＭＳ Ｐゴシック"/>
                <a:cs typeface="ＭＳ Ｐゴシック"/>
              </a:rPr>
              <a:t>’</a:t>
            </a:r>
            <a:r>
              <a:rPr lang="en-US" smtClean="0">
                <a:ea typeface="ＭＳ Ｐゴシック"/>
                <a:cs typeface="ＭＳ Ｐゴシック"/>
              </a:rPr>
              <a:t>re not sure. This is why bounce rate is so high.</a:t>
            </a:r>
          </a:p>
        </p:txBody>
      </p:sp>
      <p:sp>
        <p:nvSpPr>
          <p:cNvPr id="113667"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13668" name="Slide Number Placeholder 4"/>
          <p:cNvSpPr>
            <a:spLocks noGrp="1"/>
          </p:cNvSpPr>
          <p:nvPr>
            <p:ph type="sldNum" sz="quarter" idx="5"/>
          </p:nvPr>
        </p:nvSpPr>
        <p:spPr>
          <a:noFill/>
          <a:ln>
            <a:miter lim="800000"/>
            <a:headEnd/>
            <a:tailEnd/>
          </a:ln>
        </p:spPr>
        <p:txBody>
          <a:bodyPr/>
          <a:lstStyle/>
          <a:p>
            <a:fld id="{89C28828-7F9F-4E34-8EDA-7C06C4FA54F5}" type="slidenum">
              <a:rPr lang="en-US" smtClean="0">
                <a:latin typeface="Arial" charset="0"/>
                <a:ea typeface="ＭＳ Ｐゴシック"/>
                <a:cs typeface="ＭＳ Ｐゴシック"/>
              </a:rPr>
              <a:pPr/>
              <a:t>30</a:t>
            </a:fld>
            <a:endParaRPr lang="en-US" smtClean="0">
              <a:latin typeface="Arial" charset="0"/>
              <a:ea typeface="ＭＳ Ｐゴシック"/>
              <a:cs typeface="ＭＳ Ｐゴシック"/>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15714" name="Rectangle 7"/>
          <p:cNvSpPr>
            <a:spLocks noGrp="1" noChangeArrowheads="1"/>
          </p:cNvSpPr>
          <p:nvPr>
            <p:ph type="sldNum" sz="quarter" idx="5"/>
          </p:nvPr>
        </p:nvSpPr>
        <p:spPr>
          <a:noFill/>
          <a:ln>
            <a:miter lim="800000"/>
            <a:headEnd/>
            <a:tailEnd/>
          </a:ln>
        </p:spPr>
        <p:txBody>
          <a:bodyPr/>
          <a:lstStyle/>
          <a:p>
            <a:fld id="{D5FB3DFA-3D36-405C-A4FD-A3DE523F50B3}" type="slidenum">
              <a:rPr lang="en-US" smtClean="0">
                <a:latin typeface="Arial" charset="0"/>
                <a:ea typeface="ＭＳ Ｐゴシック"/>
                <a:cs typeface="ＭＳ Ｐゴシック"/>
              </a:rPr>
              <a:pPr/>
              <a:t>31</a:t>
            </a:fld>
            <a:endParaRPr lang="en-US" smtClean="0">
              <a:latin typeface="Arial" charset="0"/>
              <a:ea typeface="ＭＳ Ｐゴシック"/>
              <a:cs typeface="ＭＳ Ｐゴシック"/>
            </a:endParaRPr>
          </a:p>
        </p:txBody>
      </p:sp>
      <p:sp>
        <p:nvSpPr>
          <p:cNvPr id="115715"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BC038954-A6A5-41D3-94A1-C3856A033D01}" type="slidenum">
              <a:rPr lang="en-US" sz="1200" b="0"/>
              <a:pPr algn="r" defTabSz="931863"/>
              <a:t>31</a:t>
            </a:fld>
            <a:endParaRPr lang="en-US" sz="1200" b="0"/>
          </a:p>
        </p:txBody>
      </p:sp>
      <p:sp>
        <p:nvSpPr>
          <p:cNvPr id="115716"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p:txBody>
          <a:bodyPr/>
          <a:lstStyle/>
          <a:p>
            <a:pPr eaLnBrk="1" hangingPunct="1">
              <a:defRPr/>
            </a:pPr>
            <a:r>
              <a:rPr lang="en-US" dirty="0" smtClean="0">
                <a:cs typeface="+mn-cs"/>
              </a:rPr>
              <a:t>Pros and cons.  Animate slide so that static image shows up second with pros and cons.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19810" name="Rectangle 7"/>
          <p:cNvSpPr>
            <a:spLocks noGrp="1" noChangeArrowheads="1"/>
          </p:cNvSpPr>
          <p:nvPr>
            <p:ph type="sldNum" sz="quarter" idx="5"/>
          </p:nvPr>
        </p:nvSpPr>
        <p:spPr>
          <a:noFill/>
          <a:ln>
            <a:miter lim="800000"/>
            <a:headEnd/>
            <a:tailEnd/>
          </a:ln>
        </p:spPr>
        <p:txBody>
          <a:bodyPr/>
          <a:lstStyle/>
          <a:p>
            <a:fld id="{2BDED5EC-0FDD-4DD6-9C1D-77635D36D913}" type="slidenum">
              <a:rPr lang="en-US" smtClean="0">
                <a:latin typeface="Arial" charset="0"/>
                <a:ea typeface="ＭＳ Ｐゴシック"/>
                <a:cs typeface="ＭＳ Ｐゴシック"/>
              </a:rPr>
              <a:pPr/>
              <a:t>34</a:t>
            </a:fld>
            <a:endParaRPr lang="en-US" smtClean="0">
              <a:latin typeface="Arial" charset="0"/>
              <a:ea typeface="ＭＳ Ｐゴシック"/>
              <a:cs typeface="ＭＳ Ｐゴシック"/>
            </a:endParaRPr>
          </a:p>
        </p:txBody>
      </p:sp>
      <p:sp>
        <p:nvSpPr>
          <p:cNvPr id="119811"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B7F72729-295D-4C38-9540-37A422A77477}" type="slidenum">
              <a:rPr lang="en-US" sz="1200" b="0"/>
              <a:pPr algn="r" defTabSz="931863"/>
              <a:t>34</a:t>
            </a:fld>
            <a:endParaRPr lang="en-US" sz="1200" b="0"/>
          </a:p>
        </p:txBody>
      </p:sp>
      <p:sp>
        <p:nvSpPr>
          <p:cNvPr id="119812"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p:txBody>
          <a:bodyPr/>
          <a:lstStyle/>
          <a:p>
            <a:pPr eaLnBrk="1" hangingPunct="1">
              <a:defRPr/>
            </a:pPr>
            <a:r>
              <a:rPr lang="en-US" dirty="0" smtClean="0"/>
              <a:t>Account for 21% of Google position</a:t>
            </a:r>
            <a:endParaRPr lang="en-US" dirty="0" smtClean="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a:ln/>
        </p:spPr>
      </p:sp>
      <p:sp>
        <p:nvSpPr>
          <p:cNvPr id="121858" name="Notes Placeholder 2"/>
          <p:cNvSpPr>
            <a:spLocks noGrp="1"/>
          </p:cNvSpPr>
          <p:nvPr>
            <p:ph type="body" idx="1"/>
          </p:nvPr>
        </p:nvSpPr>
        <p:spPr>
          <a:noFill/>
        </p:spPr>
        <p:txBody>
          <a:bodyPr/>
          <a:lstStyle/>
          <a:p>
            <a:r>
              <a:rPr lang="en-US" smtClean="0">
                <a:ea typeface="ＭＳ Ｐゴシック"/>
                <a:cs typeface="ＭＳ Ｐゴシック"/>
              </a:rPr>
              <a:t>Another thing to consider is that user behaviors, such as clicking on links which lead to other pages/site, also has a significant impact on your site’s SEO.  In other words, if the search engines see that there is a lot of user activity on your site, that demonstrates that people are getting value out of your site and can have a positive impact on your SEO.</a:t>
            </a:r>
          </a:p>
          <a:p>
            <a:endParaRPr lang="en-US" smtClean="0">
              <a:ea typeface="ＭＳ Ｐゴシック"/>
              <a:cs typeface="ＭＳ Ｐゴシック"/>
            </a:endParaRPr>
          </a:p>
          <a:p>
            <a:r>
              <a:rPr lang="en-US" smtClean="0">
                <a:ea typeface="ＭＳ Ｐゴシック"/>
                <a:cs typeface="ＭＳ Ｐゴシック"/>
              </a:rPr>
              <a:t>The building of outbound links is also valuable for building relationships with other website and blog owners, since the links will likely bring traffic to </a:t>
            </a:r>
            <a:r>
              <a:rPr lang="en-US" i="1" smtClean="0">
                <a:ea typeface="ＭＳ Ｐゴシック"/>
                <a:cs typeface="ＭＳ Ｐゴシック"/>
              </a:rPr>
              <a:t>their</a:t>
            </a:r>
            <a:r>
              <a:rPr lang="en-US" smtClean="0">
                <a:ea typeface="ＭＳ Ｐゴシック"/>
                <a:cs typeface="ＭＳ Ｐゴシック"/>
              </a:rPr>
              <a:t> sites.Edison Awards and LinkedIn are the biggest sources of referral traffic.  The quality of the referral sites matter.</a:t>
            </a:r>
          </a:p>
          <a:p>
            <a:r>
              <a:rPr lang="en-US" smtClean="0">
                <a:ea typeface="ＭＳ Ｐゴシック"/>
                <a:cs typeface="ＭＳ Ｐゴシック"/>
              </a:rPr>
              <a:t>Social Media is increasing in ranking importance.</a:t>
            </a:r>
          </a:p>
          <a:p>
            <a:pPr lvl="1"/>
            <a:r>
              <a:rPr lang="en-US" smtClean="0">
                <a:ea typeface="ＭＳ Ｐゴシック"/>
              </a:rPr>
              <a:t>Most new Google search algorithm updates are weighting social metrics more heavily.</a:t>
            </a:r>
          </a:p>
          <a:p>
            <a:endParaRPr lang="en-US" smtClean="0">
              <a:ea typeface="ＭＳ Ｐゴシック"/>
              <a:cs typeface="ＭＳ Ｐゴシック"/>
            </a:endParaRPr>
          </a:p>
          <a:p>
            <a:endParaRPr lang="en-US" smtClean="0">
              <a:ea typeface="ＭＳ Ｐゴシック"/>
              <a:cs typeface="ＭＳ Ｐゴシック"/>
            </a:endParaRPr>
          </a:p>
        </p:txBody>
      </p:sp>
      <p:sp>
        <p:nvSpPr>
          <p:cNvPr id="121859"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21860" name="Slide Number Placeholder 4"/>
          <p:cNvSpPr>
            <a:spLocks noGrp="1"/>
          </p:cNvSpPr>
          <p:nvPr>
            <p:ph type="sldNum" sz="quarter" idx="5"/>
          </p:nvPr>
        </p:nvSpPr>
        <p:spPr>
          <a:noFill/>
          <a:ln>
            <a:miter lim="800000"/>
            <a:headEnd/>
            <a:tailEnd/>
          </a:ln>
        </p:spPr>
        <p:txBody>
          <a:bodyPr/>
          <a:lstStyle/>
          <a:p>
            <a:fld id="{62D84146-F48D-482A-9715-672E1C6DDE80}" type="slidenum">
              <a:rPr lang="en-US" smtClean="0">
                <a:latin typeface="Arial" charset="0"/>
                <a:ea typeface="ＭＳ Ｐゴシック"/>
                <a:cs typeface="ＭＳ Ｐゴシック"/>
              </a:rPr>
              <a:pPr/>
              <a:t>35</a:t>
            </a:fld>
            <a:endParaRPr lang="en-US" smtClean="0">
              <a:latin typeface="Arial" charset="0"/>
              <a:ea typeface="ＭＳ Ｐゴシック"/>
              <a:cs typeface="ＭＳ Ｐゴシック"/>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6"/>
          <p:cNvSpPr>
            <a:spLocks noGrp="1" noChangeArrowheads="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123906" name="Rectangle 7"/>
          <p:cNvSpPr>
            <a:spLocks noGrp="1" noChangeArrowheads="1"/>
          </p:cNvSpPr>
          <p:nvPr>
            <p:ph type="sldNum" sz="quarter" idx="5"/>
          </p:nvPr>
        </p:nvSpPr>
        <p:spPr>
          <a:noFill/>
          <a:ln>
            <a:miter lim="800000"/>
            <a:headEnd/>
            <a:tailEnd/>
          </a:ln>
        </p:spPr>
        <p:txBody>
          <a:bodyPr/>
          <a:lstStyle/>
          <a:p>
            <a:fld id="{F90F4796-7B9A-44F5-A16E-97A2A7FBDC09}" type="slidenum">
              <a:rPr lang="en-US" smtClean="0">
                <a:latin typeface="Arial" charset="0"/>
                <a:ea typeface="ＭＳ Ｐゴシック"/>
                <a:cs typeface="ＭＳ Ｐゴシック"/>
              </a:rPr>
              <a:pPr/>
              <a:t>36</a:t>
            </a:fld>
            <a:endParaRPr lang="en-US" smtClean="0">
              <a:latin typeface="Arial" charset="0"/>
              <a:ea typeface="ＭＳ Ｐゴシック"/>
              <a:cs typeface="ＭＳ Ｐゴシック"/>
            </a:endParaRPr>
          </a:p>
        </p:txBody>
      </p:sp>
      <p:sp>
        <p:nvSpPr>
          <p:cNvPr id="123907" name="Rectangle 7"/>
          <p:cNvSpPr txBox="1">
            <a:spLocks noGrp="1" noChangeArrowheads="1"/>
          </p:cNvSpPr>
          <p:nvPr/>
        </p:nvSpPr>
        <p:spPr bwMode="auto">
          <a:xfrm>
            <a:off x="3971925" y="8831263"/>
            <a:ext cx="3038475" cy="465137"/>
          </a:xfrm>
          <a:prstGeom prst="rect">
            <a:avLst/>
          </a:prstGeom>
          <a:noFill/>
          <a:ln w="9525">
            <a:noFill/>
            <a:miter lim="800000"/>
            <a:headEnd/>
            <a:tailEnd/>
          </a:ln>
        </p:spPr>
        <p:txBody>
          <a:bodyPr lIns="93177" tIns="46589" rIns="93177" bIns="46589" anchor="b"/>
          <a:lstStyle/>
          <a:p>
            <a:pPr algn="r" defTabSz="931863"/>
            <a:fld id="{EED117AB-35E5-436E-8A14-62652C8A45CD}" type="slidenum">
              <a:rPr lang="en-US" sz="1200" b="0"/>
              <a:pPr algn="r" defTabSz="931863"/>
              <a:t>36</a:t>
            </a:fld>
            <a:endParaRPr lang="en-US" sz="1200" b="0"/>
          </a:p>
        </p:txBody>
      </p:sp>
      <p:sp>
        <p:nvSpPr>
          <p:cNvPr id="123908"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p:spPr>
        <p:txBody>
          <a:bodyPr/>
          <a:lstStyle/>
          <a:p>
            <a:r>
              <a:rPr lang="en-US" smtClean="0">
                <a:ea typeface="ＭＳ Ｐゴシック"/>
                <a:cs typeface="ＭＳ Ｐゴシック"/>
              </a:rPr>
              <a:t>Show google traffic over the months</a:t>
            </a:r>
          </a:p>
          <a:p>
            <a:r>
              <a:rPr lang="en-US" smtClean="0">
                <a:ea typeface="ＭＳ Ｐゴシック"/>
                <a:cs typeface="ＭＳ Ｐゴシック"/>
              </a:rPr>
              <a:t>Add arrow for spike</a:t>
            </a:r>
          </a:p>
          <a:p>
            <a:r>
              <a:rPr lang="en-US" smtClean="0">
                <a:ea typeface="ＭＳ Ｐゴシック"/>
                <a:cs typeface="ＭＳ Ｐゴシック"/>
              </a:rPr>
              <a:t>Visits have been constant</a:t>
            </a:r>
          </a:p>
          <a:p>
            <a:r>
              <a:rPr lang="en-US" smtClean="0">
                <a:ea typeface="ＭＳ Ｐゴシック"/>
                <a:cs typeface="ＭＳ Ｐゴシック"/>
              </a:rPr>
              <a:t>Footnote with why so many returning visitors</a:t>
            </a:r>
          </a:p>
        </p:txBody>
      </p:sp>
      <p:sp>
        <p:nvSpPr>
          <p:cNvPr id="61443"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61444" name="Slide Number Placeholder 4"/>
          <p:cNvSpPr>
            <a:spLocks noGrp="1"/>
          </p:cNvSpPr>
          <p:nvPr>
            <p:ph type="sldNum" sz="quarter" idx="5"/>
          </p:nvPr>
        </p:nvSpPr>
        <p:spPr>
          <a:noFill/>
          <a:ln>
            <a:miter lim="800000"/>
            <a:headEnd/>
            <a:tailEnd/>
          </a:ln>
        </p:spPr>
        <p:txBody>
          <a:bodyPr/>
          <a:lstStyle/>
          <a:p>
            <a:fld id="{9F84A41A-E78D-4580-BAC7-8F78E332AF2A}" type="slidenum">
              <a:rPr lang="en-US" smtClean="0">
                <a:latin typeface="Arial" charset="0"/>
                <a:ea typeface="ＭＳ Ｐゴシック"/>
                <a:cs typeface="ＭＳ Ｐゴシック"/>
              </a:rPr>
              <a:pPr/>
              <a:t>4</a:t>
            </a:fld>
            <a:endParaRPr lang="en-US" smtClean="0">
              <a:latin typeface="Arial" charset="0"/>
              <a:ea typeface="ＭＳ Ｐゴシック"/>
              <a:cs typeface="ＭＳ Ｐゴシック"/>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p:spPr>
        <p:txBody>
          <a:bodyPr/>
          <a:lstStyle/>
          <a:p>
            <a:r>
              <a:rPr lang="en-US" smtClean="0">
                <a:ea typeface="ＭＳ Ｐゴシック"/>
                <a:cs typeface="ＭＳ Ｐゴシック"/>
              </a:rPr>
              <a:t>What does new visitors returning visitors v unique visitors, visits</a:t>
            </a:r>
          </a:p>
          <a:p>
            <a:r>
              <a:rPr lang="en-US" smtClean="0">
                <a:ea typeface="ＭＳ Ｐゴシック"/>
                <a:cs typeface="ＭＳ Ｐゴシック"/>
              </a:rPr>
              <a:t>Talk about IP address</a:t>
            </a:r>
          </a:p>
        </p:txBody>
      </p:sp>
      <p:sp>
        <p:nvSpPr>
          <p:cNvPr id="63491"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63492" name="Slide Number Placeholder 4"/>
          <p:cNvSpPr>
            <a:spLocks noGrp="1"/>
          </p:cNvSpPr>
          <p:nvPr>
            <p:ph type="sldNum" sz="quarter" idx="5"/>
          </p:nvPr>
        </p:nvSpPr>
        <p:spPr>
          <a:noFill/>
          <a:ln>
            <a:miter lim="800000"/>
            <a:headEnd/>
            <a:tailEnd/>
          </a:ln>
        </p:spPr>
        <p:txBody>
          <a:bodyPr/>
          <a:lstStyle/>
          <a:p>
            <a:fld id="{9CBA3138-2327-4B56-AE74-043B462C77F4}" type="slidenum">
              <a:rPr lang="en-US" smtClean="0">
                <a:latin typeface="Arial" charset="0"/>
                <a:ea typeface="ＭＳ Ｐゴシック"/>
                <a:cs typeface="ＭＳ Ｐゴシック"/>
              </a:rPr>
              <a:pPr/>
              <a:t>5</a:t>
            </a:fld>
            <a:endParaRPr lang="en-US" smtClean="0">
              <a:latin typeface="Arial" charset="0"/>
              <a:ea typeface="ＭＳ Ｐゴシック"/>
              <a:cs typeface="ＭＳ Ｐゴシック"/>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p:spPr>
        <p:txBody>
          <a:bodyPr/>
          <a:lstStyle/>
          <a:p>
            <a:r>
              <a:rPr lang="en-US" smtClean="0">
                <a:ea typeface="ＭＳ Ｐゴシック"/>
                <a:cs typeface="ＭＳ Ｐゴシック"/>
              </a:rPr>
              <a:t>Size of bar equals number of pageviews, relabel, look at doing handout</a:t>
            </a:r>
          </a:p>
          <a:p>
            <a:endParaRPr lang="en-US" smtClean="0">
              <a:ea typeface="ＭＳ Ｐゴシック"/>
              <a:cs typeface="ＭＳ Ｐゴシック"/>
            </a:endParaRPr>
          </a:p>
          <a:p>
            <a:r>
              <a:rPr lang="en-US" smtClean="0">
                <a:ea typeface="ＭＳ Ｐゴシック"/>
                <a:cs typeface="ＭＳ Ｐゴシック"/>
              </a:rPr>
              <a:t>Make Percentages</a:t>
            </a:r>
          </a:p>
          <a:p>
            <a:r>
              <a:rPr lang="en-US" smtClean="0">
                <a:ea typeface="ＭＳ Ｐゴシック"/>
                <a:cs typeface="ＭＳ Ｐゴシック"/>
              </a:rPr>
              <a:t>Key Takeways</a:t>
            </a:r>
          </a:p>
        </p:txBody>
      </p:sp>
      <p:sp>
        <p:nvSpPr>
          <p:cNvPr id="65539"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65540" name="Slide Number Placeholder 4"/>
          <p:cNvSpPr>
            <a:spLocks noGrp="1"/>
          </p:cNvSpPr>
          <p:nvPr>
            <p:ph type="sldNum" sz="quarter" idx="5"/>
          </p:nvPr>
        </p:nvSpPr>
        <p:spPr>
          <a:noFill/>
          <a:ln>
            <a:miter lim="800000"/>
            <a:headEnd/>
            <a:tailEnd/>
          </a:ln>
        </p:spPr>
        <p:txBody>
          <a:bodyPr/>
          <a:lstStyle/>
          <a:p>
            <a:fld id="{76EC0146-1887-43A6-9C56-8DF7BC211E8D}" type="slidenum">
              <a:rPr lang="en-US" smtClean="0">
                <a:latin typeface="Arial" charset="0"/>
                <a:ea typeface="ＭＳ Ｐゴシック"/>
                <a:cs typeface="ＭＳ Ｐゴシック"/>
              </a:rPr>
              <a:pPr/>
              <a:t>6</a:t>
            </a:fld>
            <a:endParaRPr lang="en-US" smtClean="0">
              <a:latin typeface="Arial" charset="0"/>
              <a:ea typeface="ＭＳ Ｐゴシック"/>
              <a:cs typeface="ＭＳ Ｐゴシック"/>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p:spPr>
        <p:txBody>
          <a:bodyPr/>
          <a:lstStyle/>
          <a:p>
            <a:r>
              <a:rPr lang="en-US" smtClean="0">
                <a:ea typeface="ＭＳ Ｐゴシック"/>
                <a:cs typeface="ＭＳ Ｐゴシック"/>
              </a:rPr>
              <a:t>Yellow top 3, number them, add percentages! Label homepage.</a:t>
            </a:r>
          </a:p>
        </p:txBody>
      </p:sp>
      <p:sp>
        <p:nvSpPr>
          <p:cNvPr id="68611"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68612" name="Slide Number Placeholder 4"/>
          <p:cNvSpPr>
            <a:spLocks noGrp="1"/>
          </p:cNvSpPr>
          <p:nvPr>
            <p:ph type="sldNum" sz="quarter" idx="5"/>
          </p:nvPr>
        </p:nvSpPr>
        <p:spPr>
          <a:noFill/>
          <a:ln>
            <a:miter lim="800000"/>
            <a:headEnd/>
            <a:tailEnd/>
          </a:ln>
        </p:spPr>
        <p:txBody>
          <a:bodyPr/>
          <a:lstStyle/>
          <a:p>
            <a:fld id="{FED28C45-0B74-41F6-AC66-30D4A79910DF}" type="slidenum">
              <a:rPr lang="en-US" smtClean="0">
                <a:latin typeface="Arial" charset="0"/>
                <a:ea typeface="ＭＳ Ｐゴシック"/>
                <a:cs typeface="ＭＳ Ｐゴシック"/>
              </a:rPr>
              <a:pPr/>
              <a:t>7</a:t>
            </a:fld>
            <a:endParaRPr lang="en-US" smtClean="0">
              <a:latin typeface="Arial" charset="0"/>
              <a:ea typeface="ＭＳ Ｐゴシック"/>
              <a:cs typeface="ＭＳ Ｐゴシック"/>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a:ln/>
        </p:spPr>
      </p:sp>
      <p:sp>
        <p:nvSpPr>
          <p:cNvPr id="70658" name="Notes Placeholder 2"/>
          <p:cNvSpPr>
            <a:spLocks noGrp="1"/>
          </p:cNvSpPr>
          <p:nvPr>
            <p:ph type="body" idx="1"/>
          </p:nvPr>
        </p:nvSpPr>
        <p:spPr>
          <a:noFill/>
        </p:spPr>
        <p:txBody>
          <a:bodyPr/>
          <a:lstStyle/>
          <a:p>
            <a:endParaRPr lang="en-US" smtClean="0">
              <a:ea typeface="ＭＳ Ｐゴシック"/>
              <a:cs typeface="ＭＳ Ｐゴシック"/>
            </a:endParaRPr>
          </a:p>
        </p:txBody>
      </p:sp>
      <p:sp>
        <p:nvSpPr>
          <p:cNvPr id="70659"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70660" name="Slide Number Placeholder 4"/>
          <p:cNvSpPr>
            <a:spLocks noGrp="1"/>
          </p:cNvSpPr>
          <p:nvPr>
            <p:ph type="sldNum" sz="quarter" idx="5"/>
          </p:nvPr>
        </p:nvSpPr>
        <p:spPr>
          <a:noFill/>
          <a:ln>
            <a:miter lim="800000"/>
            <a:headEnd/>
            <a:tailEnd/>
          </a:ln>
        </p:spPr>
        <p:txBody>
          <a:bodyPr/>
          <a:lstStyle/>
          <a:p>
            <a:fld id="{A9960FBF-FB19-4DA2-A1C4-D71C07850555}" type="slidenum">
              <a:rPr lang="en-US" smtClean="0">
                <a:latin typeface="Arial" charset="0"/>
                <a:ea typeface="ＭＳ Ｐゴシック"/>
                <a:cs typeface="ＭＳ Ｐゴシック"/>
              </a:rPr>
              <a:pPr/>
              <a:t>8</a:t>
            </a:fld>
            <a:endParaRPr lang="en-US" smtClean="0">
              <a:latin typeface="Arial" charset="0"/>
              <a:ea typeface="ＭＳ Ｐゴシック"/>
              <a:cs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p:spPr>
        <p:txBody>
          <a:bodyPr/>
          <a:lstStyle/>
          <a:p>
            <a:r>
              <a:rPr lang="en-US" smtClean="0">
                <a:ea typeface="ＭＳ Ｐゴシック"/>
                <a:cs typeface="ＭＳ Ｐゴシック"/>
              </a:rPr>
              <a:t>Animate boxes</a:t>
            </a:r>
          </a:p>
        </p:txBody>
      </p:sp>
      <p:sp>
        <p:nvSpPr>
          <p:cNvPr id="72707"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72708" name="Slide Number Placeholder 4"/>
          <p:cNvSpPr>
            <a:spLocks noGrp="1"/>
          </p:cNvSpPr>
          <p:nvPr>
            <p:ph type="sldNum" sz="quarter" idx="5"/>
          </p:nvPr>
        </p:nvSpPr>
        <p:spPr>
          <a:noFill/>
          <a:ln>
            <a:miter lim="800000"/>
            <a:headEnd/>
            <a:tailEnd/>
          </a:ln>
        </p:spPr>
        <p:txBody>
          <a:bodyPr/>
          <a:lstStyle/>
          <a:p>
            <a:fld id="{3B799892-EF74-4D76-BD1A-AEB8BBF7482D}" type="slidenum">
              <a:rPr lang="en-US" smtClean="0">
                <a:latin typeface="Arial" charset="0"/>
                <a:ea typeface="ＭＳ Ｐゴシック"/>
                <a:cs typeface="ＭＳ Ｐゴシック"/>
              </a:rPr>
              <a:pPr/>
              <a:t>9</a:t>
            </a:fld>
            <a:endParaRPr lang="en-US" smtClean="0">
              <a:latin typeface="Arial" charset="0"/>
              <a:ea typeface="ＭＳ Ｐゴシック"/>
              <a:cs typeface="ＭＳ Ｐゴシック"/>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a:ln/>
        </p:spPr>
      </p:sp>
      <p:sp>
        <p:nvSpPr>
          <p:cNvPr id="75778" name="Notes Placeholder 2"/>
          <p:cNvSpPr>
            <a:spLocks noGrp="1"/>
          </p:cNvSpPr>
          <p:nvPr>
            <p:ph type="body" idx="1"/>
          </p:nvPr>
        </p:nvSpPr>
        <p:spPr>
          <a:noFill/>
        </p:spPr>
        <p:txBody>
          <a:bodyPr/>
          <a:lstStyle/>
          <a:p>
            <a:r>
              <a:rPr lang="en-US" smtClean="0">
                <a:ea typeface="ＭＳ Ｐゴシック"/>
                <a:cs typeface="ＭＳ Ｐゴシック"/>
              </a:rPr>
              <a:t>Add note about careers/job visits</a:t>
            </a:r>
          </a:p>
        </p:txBody>
      </p:sp>
      <p:sp>
        <p:nvSpPr>
          <p:cNvPr id="75779" name="Footer Placeholder 3"/>
          <p:cNvSpPr>
            <a:spLocks noGrp="1"/>
          </p:cNvSpPr>
          <p:nvPr>
            <p:ph type="ftr" sz="quarter" idx="4"/>
          </p:nvPr>
        </p:nvSpPr>
        <p:spPr>
          <a:noFill/>
          <a:ln>
            <a:miter lim="800000"/>
            <a:headEnd/>
            <a:tailEnd/>
          </a:ln>
        </p:spPr>
        <p:txBody>
          <a:bodyPr/>
          <a:lstStyle/>
          <a:p>
            <a:r>
              <a:rPr lang="en-US" smtClean="0">
                <a:latin typeface="Arial" charset="0"/>
                <a:ea typeface="ＭＳ Ｐゴシック"/>
                <a:cs typeface="ＭＳ Ｐゴシック"/>
              </a:rPr>
              <a:t>© 2012 CardioDx.  Content is Confidential and Proprietary</a:t>
            </a:r>
          </a:p>
        </p:txBody>
      </p:sp>
      <p:sp>
        <p:nvSpPr>
          <p:cNvPr id="75780" name="Slide Number Placeholder 4"/>
          <p:cNvSpPr>
            <a:spLocks noGrp="1"/>
          </p:cNvSpPr>
          <p:nvPr>
            <p:ph type="sldNum" sz="quarter" idx="5"/>
          </p:nvPr>
        </p:nvSpPr>
        <p:spPr>
          <a:noFill/>
          <a:ln>
            <a:miter lim="800000"/>
            <a:headEnd/>
            <a:tailEnd/>
          </a:ln>
        </p:spPr>
        <p:txBody>
          <a:bodyPr/>
          <a:lstStyle/>
          <a:p>
            <a:fld id="{548F99A4-FECC-41BB-989D-D6C5C5017588}" type="slidenum">
              <a:rPr lang="en-US" smtClean="0">
                <a:latin typeface="Arial" charset="0"/>
                <a:ea typeface="ＭＳ Ｐゴシック"/>
                <a:cs typeface="ＭＳ Ｐゴシック"/>
              </a:rPr>
              <a:pPr/>
              <a:t>10</a:t>
            </a:fld>
            <a:endParaRPr lang="en-US" smtClean="0">
              <a:latin typeface="Arial" charset="0"/>
              <a:ea typeface="ＭＳ Ｐゴシック"/>
              <a:cs typeface="ＭＳ Ｐゴシック"/>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0" descr="title-backgroun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32" descr="cardio-dx-logo-sm"/>
          <p:cNvPicPr>
            <a:picLocks noChangeAspect="1" noChangeArrowheads="1"/>
          </p:cNvPicPr>
          <p:nvPr/>
        </p:nvPicPr>
        <p:blipFill>
          <a:blip r:embed="rId3"/>
          <a:srcRect/>
          <a:stretch>
            <a:fillRect/>
          </a:stretch>
        </p:blipFill>
        <p:spPr bwMode="auto">
          <a:xfrm>
            <a:off x="6981825" y="5380038"/>
            <a:ext cx="1466850" cy="969962"/>
          </a:xfrm>
          <a:prstGeom prst="rect">
            <a:avLst/>
          </a:prstGeom>
          <a:noFill/>
          <a:ln w="9525">
            <a:noFill/>
            <a:miter lim="800000"/>
            <a:headEnd/>
            <a:tailEnd/>
          </a:ln>
        </p:spPr>
      </p:pic>
      <p:sp>
        <p:nvSpPr>
          <p:cNvPr id="128008" name="Rectangle 8"/>
          <p:cNvSpPr>
            <a:spLocks noGrp="1" noChangeArrowheads="1"/>
          </p:cNvSpPr>
          <p:nvPr>
            <p:ph type="ctrTitle" sz="quarter"/>
          </p:nvPr>
        </p:nvSpPr>
        <p:spPr>
          <a:xfrm>
            <a:off x="549275" y="1739900"/>
            <a:ext cx="7680325" cy="519113"/>
          </a:xfrm>
          <a:extLst>
            <a:ext uri="{909E8E84-426E-40dd-AFC4-6F175D3DCCD1}"/>
            <a:ext uri="{91240B29-F687-4f45-9708-019B960494DF}"/>
            <a:ext uri="{AF507438-7753-43e0-B8FC-AC1667EBCBE1}"/>
          </a:extLst>
        </p:spPr>
        <p:txBody>
          <a:bodyPr anchor="t"/>
          <a:lstStyle>
            <a:lvl1pPr>
              <a:defRPr/>
            </a:lvl1pPr>
          </a:lstStyle>
          <a:p>
            <a:pPr lvl="0"/>
            <a:r>
              <a:rPr lang="en-US" noProof="0" smtClean="0"/>
              <a:t>Click to edit Master title style</a:t>
            </a:r>
          </a:p>
        </p:txBody>
      </p:sp>
      <p:sp>
        <p:nvSpPr>
          <p:cNvPr id="128009" name="Rectangle 9"/>
          <p:cNvSpPr>
            <a:spLocks noGrp="1" noChangeArrowheads="1"/>
          </p:cNvSpPr>
          <p:nvPr>
            <p:ph type="subTitle" sz="quarter" idx="1"/>
          </p:nvPr>
        </p:nvSpPr>
        <p:spPr>
          <a:xfrm>
            <a:off x="549275" y="6042025"/>
            <a:ext cx="5591175" cy="366713"/>
          </a:xfrm>
          <a:extLst>
            <a:ext uri="{909E8E84-426E-40dd-AFC4-6F175D3DCCD1}"/>
            <a:ext uri="{91240B29-F687-4f45-9708-019B960494DF}"/>
            <a:ext uri="{AF507438-7753-43e0-B8FC-AC1667EBCBE1}"/>
          </a:extLst>
        </p:spPr>
        <p:txBody>
          <a:bodyPr anchor="b">
            <a:spAutoFit/>
          </a:bodyPr>
          <a:lstStyle>
            <a:lvl1pPr marL="0" indent="0">
              <a:lnSpc>
                <a:spcPct val="100000"/>
              </a:lnSpc>
              <a:buFontTx/>
              <a:buNone/>
              <a:defRPr sz="1500">
                <a:solidFill>
                  <a:srgbClr val="5E88A2"/>
                </a:solidFill>
              </a:defRPr>
            </a:lvl1pPr>
          </a:lstStyle>
          <a:p>
            <a:pPr lvl="0"/>
            <a:r>
              <a:rPr lang="en-US" noProof="0" smtClean="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975D8C18-2FED-46B8-B415-980F6124165E}"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365125"/>
            <a:ext cx="2152650" cy="565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65125"/>
            <a:ext cx="6305550" cy="5654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825AA8B6-AE85-4C88-B6E9-BB9D027B51B6}"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title-backgroun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6" descr="cardio-dx-logo-sm"/>
          <p:cNvPicPr>
            <a:picLocks noChangeAspect="1" noChangeArrowheads="1"/>
          </p:cNvPicPr>
          <p:nvPr/>
        </p:nvPicPr>
        <p:blipFill>
          <a:blip r:embed="rId3"/>
          <a:srcRect/>
          <a:stretch>
            <a:fillRect/>
          </a:stretch>
        </p:blipFill>
        <p:spPr bwMode="auto">
          <a:xfrm>
            <a:off x="6981825" y="5380038"/>
            <a:ext cx="1466850" cy="969962"/>
          </a:xfrm>
          <a:prstGeom prst="rect">
            <a:avLst/>
          </a:prstGeom>
          <a:noFill/>
          <a:ln w="9525">
            <a:noFill/>
            <a:miter lim="800000"/>
            <a:headEnd/>
            <a:tailEnd/>
          </a:ln>
        </p:spPr>
      </p:pic>
      <p:sp>
        <p:nvSpPr>
          <p:cNvPr id="384003" name="Rectangle 3"/>
          <p:cNvSpPr>
            <a:spLocks noGrp="1" noChangeArrowheads="1"/>
          </p:cNvSpPr>
          <p:nvPr>
            <p:ph type="ctrTitle" sz="quarter"/>
          </p:nvPr>
        </p:nvSpPr>
        <p:spPr>
          <a:xfrm>
            <a:off x="549275" y="1739900"/>
            <a:ext cx="7680325" cy="519113"/>
          </a:xfrm>
          <a:extLst>
            <a:ext uri="{909E8E84-426E-40dd-AFC4-6F175D3DCCD1}"/>
            <a:ext uri="{91240B29-F687-4f45-9708-019B960494DF}"/>
            <a:ext uri="{AF507438-7753-43e0-B8FC-AC1667EBCBE1}"/>
          </a:extLst>
        </p:spPr>
        <p:txBody>
          <a:bodyPr anchor="t"/>
          <a:lstStyle>
            <a:lvl1pPr>
              <a:defRPr/>
            </a:lvl1pPr>
          </a:lstStyle>
          <a:p>
            <a:pPr lvl="0"/>
            <a:r>
              <a:rPr lang="en-US" noProof="0" smtClean="0"/>
              <a:t>Click to edit Master title style</a:t>
            </a:r>
          </a:p>
        </p:txBody>
      </p:sp>
      <p:sp>
        <p:nvSpPr>
          <p:cNvPr id="384004" name="Rectangle 4"/>
          <p:cNvSpPr>
            <a:spLocks noGrp="1" noChangeArrowheads="1"/>
          </p:cNvSpPr>
          <p:nvPr>
            <p:ph type="subTitle" sz="quarter" idx="1"/>
          </p:nvPr>
        </p:nvSpPr>
        <p:spPr>
          <a:xfrm>
            <a:off x="549275" y="6042025"/>
            <a:ext cx="5591175" cy="366713"/>
          </a:xfrm>
          <a:extLst>
            <a:ext uri="{909E8E84-426E-40dd-AFC4-6F175D3DCCD1}"/>
            <a:ext uri="{91240B29-F687-4f45-9708-019B960494DF}"/>
            <a:ext uri="{AF507438-7753-43e0-B8FC-AC1667EBCBE1}"/>
          </a:extLst>
        </p:spPr>
        <p:txBody>
          <a:bodyPr anchor="b">
            <a:spAutoFit/>
          </a:bodyPr>
          <a:lstStyle>
            <a:lvl1pPr marL="0" indent="0">
              <a:lnSpc>
                <a:spcPct val="100000"/>
              </a:lnSpc>
              <a:buFontTx/>
              <a:buNone/>
              <a:defRPr sz="1500">
                <a:solidFill>
                  <a:srgbClr val="5E88A2"/>
                </a:solidFill>
              </a:defRPr>
            </a:lvl1pPr>
          </a:lstStyle>
          <a:p>
            <a:pPr lvl="0"/>
            <a:r>
              <a:rPr lang="en-US" noProof="0" smtClean="0"/>
              <a:t>Click to edit Master subtitle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1A93372C-A87F-49B9-B9ED-739B9AB1F166}"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C5B504A3-9BCC-418C-98EB-2723218245D5}"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676400"/>
            <a:ext cx="4191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676400"/>
            <a:ext cx="4191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05548A51-52C1-4733-AC4F-DDDED97BAA35}"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70DBD704-A6BC-4C0B-9B9F-862390B3ABB0}" type="slidenum">
              <a:rPr lang="en-US"/>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FA14AFF8-F508-4DFC-9005-B7D7D34DD477}" type="slidenum">
              <a:rPr lang="en-US"/>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C3D5CDF8-CB28-4EDA-9259-9BA4BEF9A8DA}" type="slidenum">
              <a:rPr lang="en-US"/>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4837C166-74D9-42BE-8A22-5A9A3BC40E4B}"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706E112E-28B5-4966-9ABB-8EDB2733B09C}"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F43C9782-5783-4BD3-95D7-A07ACB82E879}"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FC96AF63-EB93-4503-AF99-095499450835}"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65125"/>
            <a:ext cx="2133600" cy="565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65125"/>
            <a:ext cx="6248400" cy="5654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8ABBD1CE-9BB1-4102-A7D5-631FF9E0F049}"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7010400" cy="5191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676400"/>
            <a:ext cx="41910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676400"/>
            <a:ext cx="41910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5B63A3F8-EADD-4586-956C-1BE8FA17B64C}"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7010400" cy="5191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676400"/>
            <a:ext cx="41910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676400"/>
            <a:ext cx="41910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924300"/>
            <a:ext cx="41910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sz="quarter" idx="10"/>
          </p:nvPr>
        </p:nvSpPr>
        <p:spPr>
          <a:ln/>
        </p:spPr>
        <p:txBody>
          <a:bodyPr/>
          <a:lstStyle>
            <a:lvl1pPr>
              <a:defRPr/>
            </a:lvl1pPr>
          </a:lstStyle>
          <a:p>
            <a:pPr>
              <a:defRPr/>
            </a:pPr>
            <a:fld id="{F5501368-1349-4632-A949-CCD13407C8E6}" type="slidenum">
              <a:rPr lang="en-US"/>
              <a:pPr>
                <a:defRPr/>
              </a:pPr>
              <a:t>‹#›</a:t>
            </a:fld>
            <a:endParaRPr lang="en-US"/>
          </a:p>
        </p:txBody>
      </p:sp>
      <p:sp>
        <p:nvSpPr>
          <p:cNvPr id="7"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8" descr="splash-backgroun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3" name="Picture 10" descr="cardio-dx-logo-sm"/>
          <p:cNvPicPr>
            <a:picLocks noChangeAspect="1" noChangeArrowheads="1"/>
          </p:cNvPicPr>
          <p:nvPr/>
        </p:nvPicPr>
        <p:blipFill>
          <a:blip r:embed="rId3"/>
          <a:srcRect/>
          <a:stretch>
            <a:fillRect/>
          </a:stretch>
        </p:blipFill>
        <p:spPr bwMode="auto">
          <a:xfrm>
            <a:off x="6981825" y="5380038"/>
            <a:ext cx="1466850" cy="969962"/>
          </a:xfrm>
          <a:prstGeom prst="rect">
            <a:avLst/>
          </a:prstGeom>
          <a:noFill/>
          <a:ln w="9525">
            <a:noFill/>
            <a:miter lim="800000"/>
            <a:headEnd/>
            <a:tailEnd/>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716F21A8-A448-4B2D-9628-BBD1319D8A2D}"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7CE99CF4-3D08-43BC-A824-3A300FE50D7B}"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21F7F51F-E335-423D-9A0A-012D64A76303}"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48B42A6F-830E-4897-B19A-1AF03834C566}" type="slidenum">
              <a:rPr lang="en-US"/>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E2EF9C77-27C0-421D-BBDA-51E45F17DDC7}"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51317388-F65C-47AC-B574-9D200E358347}" type="slidenum">
              <a:rPr lang="en-US"/>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AC52A906-6850-46E0-886D-6CDA7B0A9A5B}" type="slidenum">
              <a:rPr lang="en-US"/>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D786D594-FADC-40A1-B980-FA97318EF4C7}"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0DC057C5-6861-4EE5-AFAE-4BA1833E678C}"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503DF4DA-28C4-4687-9F5B-F53E577067F4}"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365125"/>
            <a:ext cx="2152650" cy="565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65125"/>
            <a:ext cx="6305550" cy="5654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0B802495-E29C-4837-A825-0CE151EF1065}"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2010 CardioDx.  Content is Confidential and Proprietary</a:t>
            </a: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transition-backgroun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09251" name="Rectangle 3"/>
          <p:cNvSpPr>
            <a:spLocks noGrp="1" noChangeArrowheads="1"/>
          </p:cNvSpPr>
          <p:nvPr>
            <p:ph type="ctrTitle" sz="quarter"/>
          </p:nvPr>
        </p:nvSpPr>
        <p:spPr>
          <a:xfrm>
            <a:off x="587375" y="1762125"/>
            <a:ext cx="7642225" cy="519113"/>
          </a:xfrm>
          <a:extLst>
            <a:ext uri="{909E8E84-426E-40dd-AFC4-6F175D3DCCD1}"/>
            <a:ext uri="{91240B29-F687-4f45-9708-019B960494DF}"/>
            <a:ext uri="{AF507438-7753-43e0-B8FC-AC1667EBCBE1}"/>
          </a:extLst>
        </p:spPr>
        <p:txBody>
          <a:bodyPr anchor="t"/>
          <a:lstStyle>
            <a:lvl1pPr>
              <a:defRPr/>
            </a:lvl1pPr>
          </a:lstStyle>
          <a:p>
            <a:pPr lvl="0"/>
            <a:r>
              <a:rPr lang="en-US" noProof="0" smtClean="0"/>
              <a:t>Click to edit Master title style</a:t>
            </a:r>
          </a:p>
        </p:txBody>
      </p:sp>
      <p:sp>
        <p:nvSpPr>
          <p:cNvPr id="309252" name="Rectangle 4"/>
          <p:cNvSpPr>
            <a:spLocks noGrp="1" noChangeArrowheads="1"/>
          </p:cNvSpPr>
          <p:nvPr>
            <p:ph type="subTitle" sz="quarter" idx="1"/>
          </p:nvPr>
        </p:nvSpPr>
        <p:spPr bwMode="white">
          <a:xfrm>
            <a:off x="587375" y="3276600"/>
            <a:ext cx="7642225" cy="438150"/>
          </a:xfrm>
          <a:extLst>
            <a:ext uri="{909E8E84-426E-40dd-AFC4-6F175D3DCCD1}"/>
            <a:ext uri="{91240B29-F687-4f45-9708-019B960494DF}"/>
            <a:ext uri="{AF507438-7753-43e0-B8FC-AC1667EBCBE1}"/>
          </a:extLst>
        </p:spPr>
        <p:txBody>
          <a:bodyPr>
            <a:spAutoFit/>
          </a:bodyPr>
          <a:lstStyle>
            <a:lvl1pPr marL="0" indent="0">
              <a:lnSpc>
                <a:spcPct val="100000"/>
              </a:lnSpc>
              <a:buFontTx/>
              <a:buNone/>
              <a:defRPr sz="1900" b="1">
                <a:solidFill>
                  <a:schemeClr val="tx2"/>
                </a:solidFill>
              </a:defRPr>
            </a:lvl1pPr>
          </a:lstStyle>
          <a:p>
            <a:pPr lvl="0"/>
            <a:r>
              <a:rPr lang="en-US" noProof="0" smtClean="0"/>
              <a:t>Click to edit Master subtitle style</a:t>
            </a: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F371B798-F75A-4B49-8905-97E02207DDE6}"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1D6E7E24-DC70-4A5D-B170-9BF16CCAFDCA}"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D6E8E660-AB94-4B2B-B2D2-6EDA74B85625}"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219200"/>
            <a:ext cx="42291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12082A9A-56BD-45D9-835E-4C686EBD5D0A}"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2A7C2623-BC24-427A-8F34-D13754DE7B31}" type="slidenum">
              <a:rPr lang="en-US"/>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D968DB9A-979C-4270-9E4C-C8513470E039}" type="slidenum">
              <a:rPr lang="en-US"/>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A78CDF0-704A-466E-8F6A-D625E7DFACF5}" type="slidenum">
              <a:rPr lang="en-US"/>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6ADD19E2-97E4-4AC6-831E-273FE298C7EE}"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AEE4AB58-CDE7-47B2-8B26-98F5ADA28533}"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077A600A-87DA-4252-B53E-A8884753A4EB}"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365125"/>
            <a:ext cx="2152650" cy="565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65125"/>
            <a:ext cx="6305550" cy="5654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3592955F-ADF6-4F03-87D9-C1292BEF7D68}"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7010400" cy="51911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219200"/>
            <a:ext cx="8610600" cy="4800600"/>
          </a:xfrm>
        </p:spPr>
        <p:txBody>
          <a:bodyPr/>
          <a:lstStyle/>
          <a:p>
            <a:pPr lvl="0"/>
            <a:endParaRPr lang="en-US" noProof="0" smtClean="0"/>
          </a:p>
        </p:txBody>
      </p:sp>
      <p:sp>
        <p:nvSpPr>
          <p:cNvPr id="4" name="Rectangle 5"/>
          <p:cNvSpPr>
            <a:spLocks noGrp="1" noChangeArrowheads="1"/>
          </p:cNvSpPr>
          <p:nvPr>
            <p:ph type="sldNum" sz="quarter" idx="10"/>
          </p:nvPr>
        </p:nvSpPr>
        <p:spPr>
          <a:ln/>
        </p:spPr>
        <p:txBody>
          <a:bodyPr/>
          <a:lstStyle>
            <a:lvl1pPr>
              <a:defRPr/>
            </a:lvl1pPr>
          </a:lstStyle>
          <a:p>
            <a:pPr>
              <a:defRPr/>
            </a:pPr>
            <a:fld id="{BFFE0A20-0374-4310-9ADF-B56CE9333965}"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 2012 CardioDx.  Content is Confidential and Proprietary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0A9F785C-1AE1-4078-9C97-A8210E2C3932}" type="slidenum">
              <a:rPr lang="en-US"/>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68CC028C-6A0B-4C09-A5B9-4CC60E800E77}" type="slidenum">
              <a:rPr lang="en-US"/>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1EE6FD88-91BA-4A1C-9DBE-717F351FDAA4}" type="slidenum">
              <a:rPr lang="en-US"/>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B73B9E38-09CC-4C42-952F-02A1F68CC97E}"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43E4D6DD-7DC8-48CF-A04A-14FD508C78E9}" type="slidenum">
              <a:rPr lang="en-US"/>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2012 CardioDx, Inc. Content is confidential and proprietary</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026" name="Picture 14" descr="body-footer"/>
          <p:cNvPicPr>
            <a:picLocks noChangeAspect="1" noChangeArrowheads="1"/>
          </p:cNvPicPr>
          <p:nvPr/>
        </p:nvPicPr>
        <p:blipFill>
          <a:blip r:embed="rId13"/>
          <a:srcRect/>
          <a:stretch>
            <a:fillRect/>
          </a:stretch>
        </p:blipFill>
        <p:spPr bwMode="auto">
          <a:xfrm>
            <a:off x="0" y="6486525"/>
            <a:ext cx="9144000" cy="371475"/>
          </a:xfrm>
          <a:prstGeom prst="rect">
            <a:avLst/>
          </a:prstGeom>
          <a:noFill/>
          <a:ln w="9525">
            <a:noFill/>
            <a:miter lim="800000"/>
            <a:headEnd/>
            <a:tailEnd/>
          </a:ln>
        </p:spPr>
      </p:pic>
      <p:pic>
        <p:nvPicPr>
          <p:cNvPr id="1027" name="Picture 15" descr="body-header"/>
          <p:cNvPicPr>
            <a:picLocks noChangeAspect="1" noChangeArrowheads="1"/>
          </p:cNvPicPr>
          <p:nvPr/>
        </p:nvPicPr>
        <p:blipFill>
          <a:blip r:embed="rId14"/>
          <a:srcRect/>
          <a:stretch>
            <a:fillRect/>
          </a:stretch>
        </p:blipFill>
        <p:spPr bwMode="auto">
          <a:xfrm>
            <a:off x="0" y="0"/>
            <a:ext cx="9144000" cy="1247775"/>
          </a:xfrm>
          <a:prstGeom prst="rect">
            <a:avLst/>
          </a:prstGeom>
          <a:noFill/>
          <a:ln w="9525">
            <a:noFill/>
            <a:miter lim="800000"/>
            <a:headEnd/>
            <a:tailEnd/>
          </a:ln>
        </p:spPr>
      </p:pic>
      <p:sp>
        <p:nvSpPr>
          <p:cNvPr id="1028" name="Rectangle 3"/>
          <p:cNvSpPr>
            <a:spLocks noGrp="1" noChangeArrowheads="1"/>
          </p:cNvSpPr>
          <p:nvPr>
            <p:ph type="title"/>
          </p:nvPr>
        </p:nvSpPr>
        <p:spPr bwMode="white">
          <a:xfrm>
            <a:off x="381000" y="365125"/>
            <a:ext cx="7010400" cy="5191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smtClean="0"/>
              <a:t>Click to edit Master title style</a:t>
            </a:r>
          </a:p>
        </p:txBody>
      </p:sp>
      <p:sp>
        <p:nvSpPr>
          <p:cNvPr id="1029" name="Rectangle 4"/>
          <p:cNvSpPr>
            <a:spLocks noGrp="1" noChangeArrowheads="1"/>
          </p:cNvSpPr>
          <p:nvPr>
            <p:ph type="body" idx="1"/>
          </p:nvPr>
        </p:nvSpPr>
        <p:spPr bwMode="auto">
          <a:xfrm>
            <a:off x="381000" y="1219200"/>
            <a:ext cx="8610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8421" name="Rectangle 5"/>
          <p:cNvSpPr>
            <a:spLocks noGrp="1" noChangeArrowheads="1"/>
          </p:cNvSpPr>
          <p:nvPr>
            <p:ph type="sldNum" sz="quarter" idx="4"/>
          </p:nvPr>
        </p:nvSpPr>
        <p:spPr bwMode="auto">
          <a:xfrm>
            <a:off x="647700" y="6557963"/>
            <a:ext cx="258763" cy="2317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b="0">
                <a:solidFill>
                  <a:srgbClr val="C41230"/>
                </a:solidFill>
                <a:latin typeface="Arial" pitchFamily="34" charset="0"/>
                <a:ea typeface="ＭＳ Ｐゴシック" pitchFamily="34" charset="-128"/>
                <a:cs typeface="+mn-cs"/>
              </a:defRPr>
            </a:lvl1pPr>
          </a:lstStyle>
          <a:p>
            <a:pPr>
              <a:defRPr/>
            </a:pPr>
            <a:fld id="{286C39F5-5635-4832-9688-63F5EBF1E6FD}" type="slidenum">
              <a:rPr lang="en-US"/>
              <a:pPr>
                <a:defRPr/>
              </a:pPr>
              <a:t>‹#›</a:t>
            </a:fld>
            <a:endParaRPr lang="en-US"/>
          </a:p>
        </p:txBody>
      </p:sp>
      <p:sp>
        <p:nvSpPr>
          <p:cNvPr id="188422" name="Rectangle 6"/>
          <p:cNvSpPr>
            <a:spLocks noGrp="1" noChangeArrowheads="1"/>
          </p:cNvSpPr>
          <p:nvPr>
            <p:ph type="ftr" sz="quarter" idx="3"/>
          </p:nvPr>
        </p:nvSpPr>
        <p:spPr bwMode="auto">
          <a:xfrm>
            <a:off x="838200" y="6553200"/>
            <a:ext cx="3390900" cy="2571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800">
                <a:solidFill>
                  <a:srgbClr val="ADAFB2"/>
                </a:solidFill>
                <a:latin typeface="Arial" pitchFamily="34" charset="0"/>
                <a:ea typeface="ＭＳ Ｐゴシック" pitchFamily="34" charset="-128"/>
                <a:cs typeface="+mn-cs"/>
              </a:defRPr>
            </a:lvl1pPr>
          </a:lstStyle>
          <a:p>
            <a:pPr>
              <a:defRPr/>
            </a:pPr>
            <a:r>
              <a:rPr lang="en-US"/>
              <a:t>© 2012 CardioDx, Inc. Content is confidential and proprietary</a:t>
            </a:r>
          </a:p>
        </p:txBody>
      </p:sp>
      <p:pic>
        <p:nvPicPr>
          <p:cNvPr id="1032" name="Picture 18" descr="cardio-dx-logo-sm"/>
          <p:cNvPicPr>
            <a:picLocks noChangeAspect="1" noChangeArrowheads="1"/>
          </p:cNvPicPr>
          <p:nvPr/>
        </p:nvPicPr>
        <p:blipFill>
          <a:blip r:embed="rId15"/>
          <a:srcRect/>
          <a:stretch>
            <a:fillRect/>
          </a:stretch>
        </p:blipFill>
        <p:spPr bwMode="auto">
          <a:xfrm>
            <a:off x="8096250" y="6099175"/>
            <a:ext cx="852488" cy="561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677" r:id="rId2"/>
    <p:sldLayoutId id="2147483676" r:id="rId3"/>
    <p:sldLayoutId id="2147483675" r:id="rId4"/>
    <p:sldLayoutId id="2147483674" r:id="rId5"/>
    <p:sldLayoutId id="2147483673" r:id="rId6"/>
    <p:sldLayoutId id="2147483672" r:id="rId7"/>
    <p:sldLayoutId id="2147483671" r:id="rId8"/>
    <p:sldLayoutId id="2147483670" r:id="rId9"/>
    <p:sldLayoutId id="2147483669" r:id="rId10"/>
    <p:sldLayoutId id="2147483668" r:id="rId11"/>
  </p:sldLayoutIdLst>
  <p:transition>
    <p:fade/>
  </p:transition>
  <p:hf hdr="0" dt="0"/>
  <p:txStyles>
    <p:titleStyle>
      <a:lvl1pPr algn="l" rtl="0" eaLnBrk="0" fontAlgn="base" hangingPunct="0">
        <a:spcBef>
          <a:spcPct val="0"/>
        </a:spcBef>
        <a:spcAft>
          <a:spcPct val="0"/>
        </a:spcAft>
        <a:defRPr sz="2800">
          <a:solidFill>
            <a:srgbClr val="F1F1F1"/>
          </a:solidFill>
          <a:latin typeface="+mj-lt"/>
          <a:ea typeface="+mj-ea"/>
          <a:cs typeface="ＭＳ Ｐゴシック" charset="0"/>
        </a:defRPr>
      </a:lvl1pPr>
      <a:lvl2pPr algn="l" rtl="0" eaLnBrk="0" fontAlgn="base" hangingPunct="0">
        <a:spcBef>
          <a:spcPct val="0"/>
        </a:spcBef>
        <a:spcAft>
          <a:spcPct val="0"/>
        </a:spcAft>
        <a:defRPr sz="2800">
          <a:solidFill>
            <a:srgbClr val="F1F1F1"/>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F1F1F1"/>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F1F1F1"/>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F1F1F1"/>
          </a:solidFill>
          <a:latin typeface="Arial" charset="0"/>
          <a:ea typeface="ＭＳ Ｐゴシック" charset="0"/>
          <a:cs typeface="ＭＳ Ｐゴシック" charset="0"/>
        </a:defRPr>
      </a:lvl5pPr>
      <a:lvl6pPr marL="457200" algn="l" rtl="0" fontAlgn="base">
        <a:spcBef>
          <a:spcPct val="0"/>
        </a:spcBef>
        <a:spcAft>
          <a:spcPct val="0"/>
        </a:spcAft>
        <a:defRPr sz="2800">
          <a:solidFill>
            <a:srgbClr val="F1F1F1"/>
          </a:solidFill>
          <a:latin typeface="Arial" charset="0"/>
          <a:ea typeface="ＭＳ Ｐゴシック" charset="0"/>
        </a:defRPr>
      </a:lvl6pPr>
      <a:lvl7pPr marL="914400" algn="l" rtl="0" fontAlgn="base">
        <a:spcBef>
          <a:spcPct val="0"/>
        </a:spcBef>
        <a:spcAft>
          <a:spcPct val="0"/>
        </a:spcAft>
        <a:defRPr sz="2800">
          <a:solidFill>
            <a:srgbClr val="F1F1F1"/>
          </a:solidFill>
          <a:latin typeface="Arial" charset="0"/>
          <a:ea typeface="ＭＳ Ｐゴシック" charset="0"/>
        </a:defRPr>
      </a:lvl7pPr>
      <a:lvl8pPr marL="1371600" algn="l" rtl="0" fontAlgn="base">
        <a:spcBef>
          <a:spcPct val="0"/>
        </a:spcBef>
        <a:spcAft>
          <a:spcPct val="0"/>
        </a:spcAft>
        <a:defRPr sz="2800">
          <a:solidFill>
            <a:srgbClr val="F1F1F1"/>
          </a:solidFill>
          <a:latin typeface="Arial" charset="0"/>
          <a:ea typeface="ＭＳ Ｐゴシック" charset="0"/>
        </a:defRPr>
      </a:lvl8pPr>
      <a:lvl9pPr marL="1828800" algn="l" rtl="0" fontAlgn="base">
        <a:spcBef>
          <a:spcPct val="0"/>
        </a:spcBef>
        <a:spcAft>
          <a:spcPct val="0"/>
        </a:spcAft>
        <a:defRPr sz="2800">
          <a:solidFill>
            <a:srgbClr val="F1F1F1"/>
          </a:solidFill>
          <a:latin typeface="Arial" charset="0"/>
          <a:ea typeface="ＭＳ Ｐゴシック" charset="0"/>
        </a:defRPr>
      </a:lvl9pPr>
    </p:titleStyle>
    <p:bodyStyle>
      <a:lvl1pPr marL="225425" indent="-225425" algn="l" rtl="0" eaLnBrk="0" fontAlgn="base" hangingPunct="0">
        <a:lnSpc>
          <a:spcPct val="90000"/>
        </a:lnSpc>
        <a:spcBef>
          <a:spcPct val="20000"/>
        </a:spcBef>
        <a:spcAft>
          <a:spcPct val="20000"/>
        </a:spcAft>
        <a:buClr>
          <a:srgbClr val="C41230"/>
        </a:buClr>
        <a:buChar char="•"/>
        <a:defRPr sz="2000">
          <a:solidFill>
            <a:srgbClr val="000000"/>
          </a:solidFill>
          <a:latin typeface="+mn-lt"/>
          <a:ea typeface="+mn-ea"/>
          <a:cs typeface="ＭＳ Ｐゴシック" charset="0"/>
        </a:defRPr>
      </a:lvl1pPr>
      <a:lvl2pPr marL="569913" indent="-230188" algn="l" rtl="0" eaLnBrk="0" fontAlgn="base" hangingPunct="0">
        <a:lnSpc>
          <a:spcPct val="90000"/>
        </a:lnSpc>
        <a:spcBef>
          <a:spcPct val="20000"/>
        </a:spcBef>
        <a:spcAft>
          <a:spcPct val="20000"/>
        </a:spcAft>
        <a:buClr>
          <a:srgbClr val="C41230"/>
        </a:buClr>
        <a:buChar char="•"/>
        <a:defRPr>
          <a:solidFill>
            <a:srgbClr val="000000"/>
          </a:solidFill>
          <a:latin typeface="+mn-lt"/>
          <a:ea typeface="+mn-ea"/>
          <a:cs typeface="ＭＳ Ｐゴシック"/>
        </a:defRPr>
      </a:lvl2pPr>
      <a:lvl3pPr marL="914400" indent="-230188" algn="l" rtl="0" eaLnBrk="0" fontAlgn="base" hangingPunct="0">
        <a:lnSpc>
          <a:spcPct val="90000"/>
        </a:lnSpc>
        <a:spcBef>
          <a:spcPct val="20000"/>
        </a:spcBef>
        <a:spcAft>
          <a:spcPct val="20000"/>
        </a:spcAft>
        <a:buClr>
          <a:srgbClr val="C41230"/>
        </a:buClr>
        <a:buChar char="•"/>
        <a:defRPr sz="1600">
          <a:solidFill>
            <a:srgbClr val="000000"/>
          </a:solidFill>
          <a:latin typeface="+mn-lt"/>
          <a:ea typeface="+mn-ea"/>
          <a:cs typeface="ＭＳ Ｐゴシック"/>
        </a:defRPr>
      </a:lvl3pPr>
      <a:lvl4pPr marL="1258888" indent="-227013" algn="l" rtl="0" eaLnBrk="0" fontAlgn="base" hangingPunct="0">
        <a:lnSpc>
          <a:spcPct val="90000"/>
        </a:lnSpc>
        <a:spcBef>
          <a:spcPct val="20000"/>
        </a:spcBef>
        <a:spcAft>
          <a:spcPct val="20000"/>
        </a:spcAft>
        <a:buClr>
          <a:srgbClr val="C41230"/>
        </a:buClr>
        <a:buChar char="•"/>
        <a:defRPr sz="1400">
          <a:solidFill>
            <a:srgbClr val="000000"/>
          </a:solidFill>
          <a:latin typeface="+mn-lt"/>
          <a:ea typeface="+mn-ea"/>
          <a:cs typeface="ＭＳ Ｐゴシック"/>
        </a:defRPr>
      </a:lvl4pPr>
      <a:lvl5pPr marL="1603375" indent="-227013" algn="l" rtl="0" eaLnBrk="0" fontAlgn="base" hangingPunct="0">
        <a:spcBef>
          <a:spcPct val="0"/>
        </a:spcBef>
        <a:spcAft>
          <a:spcPct val="0"/>
        </a:spcAft>
        <a:buClr>
          <a:schemeClr val="accent1"/>
        </a:buClr>
        <a:buSzPct val="90000"/>
        <a:buChar char="•"/>
        <a:defRPr sz="1400">
          <a:solidFill>
            <a:schemeClr val="tx1"/>
          </a:solidFill>
          <a:latin typeface="+mn-lt"/>
          <a:ea typeface="+mn-ea"/>
          <a:cs typeface="ＭＳ Ｐゴシック"/>
        </a:defRPr>
      </a:lvl5pPr>
      <a:lvl6pPr marL="2060575" indent="-227013" algn="l" rtl="0" fontAlgn="base">
        <a:spcBef>
          <a:spcPct val="0"/>
        </a:spcBef>
        <a:spcAft>
          <a:spcPct val="0"/>
        </a:spcAft>
        <a:buClr>
          <a:schemeClr val="accent1"/>
        </a:buClr>
        <a:buSzPct val="90000"/>
        <a:buChar char="•"/>
        <a:defRPr sz="1400">
          <a:solidFill>
            <a:schemeClr val="tx1"/>
          </a:solidFill>
          <a:latin typeface="+mn-lt"/>
          <a:ea typeface="+mn-ea"/>
        </a:defRPr>
      </a:lvl6pPr>
      <a:lvl7pPr marL="2517775" indent="-227013" algn="l" rtl="0" fontAlgn="base">
        <a:spcBef>
          <a:spcPct val="0"/>
        </a:spcBef>
        <a:spcAft>
          <a:spcPct val="0"/>
        </a:spcAft>
        <a:buClr>
          <a:schemeClr val="accent1"/>
        </a:buClr>
        <a:buSzPct val="90000"/>
        <a:buChar char="•"/>
        <a:defRPr sz="1400">
          <a:solidFill>
            <a:schemeClr val="tx1"/>
          </a:solidFill>
          <a:latin typeface="+mn-lt"/>
          <a:ea typeface="+mn-ea"/>
        </a:defRPr>
      </a:lvl7pPr>
      <a:lvl8pPr marL="2974975" indent="-227013" algn="l" rtl="0" fontAlgn="base">
        <a:spcBef>
          <a:spcPct val="0"/>
        </a:spcBef>
        <a:spcAft>
          <a:spcPct val="0"/>
        </a:spcAft>
        <a:buClr>
          <a:schemeClr val="accent1"/>
        </a:buClr>
        <a:buSzPct val="90000"/>
        <a:buChar char="•"/>
        <a:defRPr sz="1400">
          <a:solidFill>
            <a:schemeClr val="tx1"/>
          </a:solidFill>
          <a:latin typeface="+mn-lt"/>
          <a:ea typeface="+mn-ea"/>
        </a:defRPr>
      </a:lvl8pPr>
      <a:lvl9pPr marL="3432175" indent="-227013" algn="l" rtl="0" fontAlgn="base">
        <a:spcBef>
          <a:spcPct val="0"/>
        </a:spcBef>
        <a:spcAft>
          <a:spcPct val="0"/>
        </a:spcAft>
        <a:buClr>
          <a:schemeClr val="accent1"/>
        </a:buClr>
        <a:buSzPct val="90000"/>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314" name="Picture 2" descr="body-footer"/>
          <p:cNvPicPr>
            <a:picLocks noChangeAspect="1" noChangeArrowheads="1"/>
          </p:cNvPicPr>
          <p:nvPr/>
        </p:nvPicPr>
        <p:blipFill>
          <a:blip r:embed="rId15"/>
          <a:srcRect/>
          <a:stretch>
            <a:fillRect/>
          </a:stretch>
        </p:blipFill>
        <p:spPr bwMode="auto">
          <a:xfrm>
            <a:off x="0" y="6486525"/>
            <a:ext cx="9144000" cy="371475"/>
          </a:xfrm>
          <a:prstGeom prst="rect">
            <a:avLst/>
          </a:prstGeom>
          <a:noFill/>
          <a:ln w="9525">
            <a:noFill/>
            <a:miter lim="800000"/>
            <a:headEnd/>
            <a:tailEnd/>
          </a:ln>
        </p:spPr>
      </p:pic>
      <p:pic>
        <p:nvPicPr>
          <p:cNvPr id="13315" name="Picture 3" descr="body-header"/>
          <p:cNvPicPr>
            <a:picLocks noChangeAspect="1" noChangeArrowheads="1"/>
          </p:cNvPicPr>
          <p:nvPr/>
        </p:nvPicPr>
        <p:blipFill>
          <a:blip r:embed="rId16"/>
          <a:srcRect/>
          <a:stretch>
            <a:fillRect/>
          </a:stretch>
        </p:blipFill>
        <p:spPr bwMode="auto">
          <a:xfrm>
            <a:off x="0" y="0"/>
            <a:ext cx="9144000" cy="1247775"/>
          </a:xfrm>
          <a:prstGeom prst="rect">
            <a:avLst/>
          </a:prstGeom>
          <a:noFill/>
          <a:ln w="9525">
            <a:noFill/>
            <a:miter lim="800000"/>
            <a:headEnd/>
            <a:tailEnd/>
          </a:ln>
        </p:spPr>
      </p:pic>
      <p:sp>
        <p:nvSpPr>
          <p:cNvPr id="13316" name="Rectangle 3"/>
          <p:cNvSpPr>
            <a:spLocks noGrp="1" noChangeArrowheads="1"/>
          </p:cNvSpPr>
          <p:nvPr>
            <p:ph type="title"/>
          </p:nvPr>
        </p:nvSpPr>
        <p:spPr bwMode="white">
          <a:xfrm>
            <a:off x="381000" y="365125"/>
            <a:ext cx="7010400" cy="5191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smtClean="0"/>
              <a:t>Click to edit Master title style</a:t>
            </a:r>
          </a:p>
        </p:txBody>
      </p:sp>
      <p:sp>
        <p:nvSpPr>
          <p:cNvPr id="13317" name="Rectangle 4"/>
          <p:cNvSpPr>
            <a:spLocks noGrp="1" noChangeArrowheads="1"/>
          </p:cNvSpPr>
          <p:nvPr>
            <p:ph type="body" idx="1"/>
          </p:nvPr>
        </p:nvSpPr>
        <p:spPr bwMode="auto">
          <a:xfrm>
            <a:off x="381000" y="1676400"/>
            <a:ext cx="85344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8421" name="Rectangle 5"/>
          <p:cNvSpPr>
            <a:spLocks noGrp="1" noChangeArrowheads="1"/>
          </p:cNvSpPr>
          <p:nvPr>
            <p:ph type="sldNum" sz="quarter" idx="4"/>
          </p:nvPr>
        </p:nvSpPr>
        <p:spPr bwMode="auto">
          <a:xfrm>
            <a:off x="647700" y="6557963"/>
            <a:ext cx="258763" cy="2317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b="0">
                <a:solidFill>
                  <a:srgbClr val="C41230"/>
                </a:solidFill>
                <a:latin typeface="Arial" pitchFamily="34" charset="0"/>
                <a:ea typeface="ＭＳ Ｐゴシック" pitchFamily="34" charset="-128"/>
                <a:cs typeface="+mn-cs"/>
              </a:defRPr>
            </a:lvl1pPr>
          </a:lstStyle>
          <a:p>
            <a:pPr>
              <a:defRPr/>
            </a:pPr>
            <a:fld id="{A0545B6F-36E5-467B-A3DF-73047821A673}" type="slidenum">
              <a:rPr lang="en-US"/>
              <a:pPr>
                <a:defRPr/>
              </a:pPr>
              <a:t>‹#›</a:t>
            </a:fld>
            <a:endParaRPr lang="en-US"/>
          </a:p>
        </p:txBody>
      </p:sp>
      <p:pic>
        <p:nvPicPr>
          <p:cNvPr id="13319" name="Picture 13" descr="cardio-dx-logo-sm"/>
          <p:cNvPicPr>
            <a:picLocks noChangeAspect="1" noChangeArrowheads="1"/>
          </p:cNvPicPr>
          <p:nvPr/>
        </p:nvPicPr>
        <p:blipFill>
          <a:blip r:embed="rId17"/>
          <a:srcRect/>
          <a:stretch>
            <a:fillRect/>
          </a:stretch>
        </p:blipFill>
        <p:spPr bwMode="auto">
          <a:xfrm>
            <a:off x="8096250" y="6099175"/>
            <a:ext cx="852488" cy="561975"/>
          </a:xfrm>
          <a:prstGeom prst="rect">
            <a:avLst/>
          </a:prstGeom>
          <a:noFill/>
          <a:ln w="9525">
            <a:noFill/>
            <a:miter lim="800000"/>
            <a:headEnd/>
            <a:tailEnd/>
          </a:ln>
        </p:spPr>
      </p:pic>
      <p:sp>
        <p:nvSpPr>
          <p:cNvPr id="188422" name="Rectangle 6"/>
          <p:cNvSpPr>
            <a:spLocks noGrp="1" noChangeArrowheads="1"/>
          </p:cNvSpPr>
          <p:nvPr>
            <p:ph type="ftr" sz="quarter" idx="3"/>
          </p:nvPr>
        </p:nvSpPr>
        <p:spPr bwMode="auto">
          <a:xfrm>
            <a:off x="838200" y="6553200"/>
            <a:ext cx="3390900" cy="2571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800">
                <a:solidFill>
                  <a:srgbClr val="ADAFB2"/>
                </a:solidFill>
                <a:latin typeface="Arial" pitchFamily="34" charset="0"/>
                <a:ea typeface="ＭＳ Ｐゴシック" pitchFamily="34" charset="-128"/>
                <a:cs typeface="+mn-cs"/>
              </a:defRPr>
            </a:lvl1pPr>
          </a:lstStyle>
          <a:p>
            <a:pPr>
              <a:defRPr/>
            </a:pPr>
            <a:r>
              <a:rPr lang="en-US"/>
              <a:t>© 2012 CardioDx, Inc. Content is confidential and proprietary</a:t>
            </a:r>
          </a:p>
        </p:txBody>
      </p:sp>
    </p:spTree>
  </p:cSld>
  <p:clrMap bg1="lt1" tx1="dk1" bg2="lt2" tx2="dk2" accent1="accent1" accent2="accent2" accent3="accent3" accent4="accent4" accent5="accent5" accent6="accent6" hlink="hlink" folHlink="folHlink"/>
  <p:sldLayoutIdLst>
    <p:sldLayoutId id="2147483712" r:id="rId1"/>
    <p:sldLayoutId id="2147483689" r:id="rId2"/>
    <p:sldLayoutId id="2147483688" r:id="rId3"/>
    <p:sldLayoutId id="2147483687" r:id="rId4"/>
    <p:sldLayoutId id="2147483686" r:id="rId5"/>
    <p:sldLayoutId id="2147483685" r:id="rId6"/>
    <p:sldLayoutId id="2147483684" r:id="rId7"/>
    <p:sldLayoutId id="2147483683" r:id="rId8"/>
    <p:sldLayoutId id="2147483682" r:id="rId9"/>
    <p:sldLayoutId id="2147483681" r:id="rId10"/>
    <p:sldLayoutId id="2147483680" r:id="rId11"/>
    <p:sldLayoutId id="2147483679" r:id="rId12"/>
    <p:sldLayoutId id="2147483678" r:id="rId13"/>
  </p:sldLayoutIdLst>
  <p:transition>
    <p:fade/>
  </p:transition>
  <p:hf hdr="0" dt="0"/>
  <p:txStyles>
    <p:titleStyle>
      <a:lvl1pPr algn="l" rtl="0" eaLnBrk="0" fontAlgn="base" hangingPunct="0">
        <a:spcBef>
          <a:spcPct val="0"/>
        </a:spcBef>
        <a:spcAft>
          <a:spcPct val="0"/>
        </a:spcAft>
        <a:defRPr sz="2800">
          <a:solidFill>
            <a:srgbClr val="F3F3F3"/>
          </a:solidFill>
          <a:latin typeface="+mj-lt"/>
          <a:ea typeface="+mj-ea"/>
          <a:cs typeface="ＭＳ Ｐゴシック" charset="0"/>
        </a:defRPr>
      </a:lvl1pPr>
      <a:lvl2pPr algn="l" rtl="0" eaLnBrk="0" fontAlgn="base" hangingPunct="0">
        <a:spcBef>
          <a:spcPct val="0"/>
        </a:spcBef>
        <a:spcAft>
          <a:spcPct val="0"/>
        </a:spcAft>
        <a:defRPr sz="2800">
          <a:solidFill>
            <a:srgbClr val="F3F3F3"/>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F3F3F3"/>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F3F3F3"/>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F3F3F3"/>
          </a:solidFill>
          <a:latin typeface="Arial" charset="0"/>
          <a:ea typeface="ＭＳ Ｐゴシック" charset="0"/>
          <a:cs typeface="ＭＳ Ｐゴシック" charset="0"/>
        </a:defRPr>
      </a:lvl5pPr>
      <a:lvl6pPr marL="457200" algn="l" rtl="0" fontAlgn="base">
        <a:spcBef>
          <a:spcPct val="0"/>
        </a:spcBef>
        <a:spcAft>
          <a:spcPct val="0"/>
        </a:spcAft>
        <a:defRPr sz="2800">
          <a:solidFill>
            <a:srgbClr val="F3F3F3"/>
          </a:solidFill>
          <a:latin typeface="Arial" charset="0"/>
          <a:ea typeface="ＭＳ Ｐゴシック" charset="0"/>
        </a:defRPr>
      </a:lvl6pPr>
      <a:lvl7pPr marL="914400" algn="l" rtl="0" fontAlgn="base">
        <a:spcBef>
          <a:spcPct val="0"/>
        </a:spcBef>
        <a:spcAft>
          <a:spcPct val="0"/>
        </a:spcAft>
        <a:defRPr sz="2800">
          <a:solidFill>
            <a:srgbClr val="F3F3F3"/>
          </a:solidFill>
          <a:latin typeface="Arial" charset="0"/>
          <a:ea typeface="ＭＳ Ｐゴシック" charset="0"/>
        </a:defRPr>
      </a:lvl7pPr>
      <a:lvl8pPr marL="1371600" algn="l" rtl="0" fontAlgn="base">
        <a:spcBef>
          <a:spcPct val="0"/>
        </a:spcBef>
        <a:spcAft>
          <a:spcPct val="0"/>
        </a:spcAft>
        <a:defRPr sz="2800">
          <a:solidFill>
            <a:srgbClr val="F3F3F3"/>
          </a:solidFill>
          <a:latin typeface="Arial" charset="0"/>
          <a:ea typeface="ＭＳ Ｐゴシック" charset="0"/>
        </a:defRPr>
      </a:lvl8pPr>
      <a:lvl9pPr marL="1828800" algn="l" rtl="0" fontAlgn="base">
        <a:spcBef>
          <a:spcPct val="0"/>
        </a:spcBef>
        <a:spcAft>
          <a:spcPct val="0"/>
        </a:spcAft>
        <a:defRPr sz="2800">
          <a:solidFill>
            <a:srgbClr val="F3F3F3"/>
          </a:solidFill>
          <a:latin typeface="Arial" charset="0"/>
          <a:ea typeface="ＭＳ Ｐゴシック" charset="0"/>
        </a:defRPr>
      </a:lvl9pPr>
    </p:titleStyle>
    <p:bodyStyle>
      <a:lvl1pPr marL="225425" indent="-225425" algn="l" rtl="0" eaLnBrk="0" fontAlgn="base" hangingPunct="0">
        <a:lnSpc>
          <a:spcPct val="90000"/>
        </a:lnSpc>
        <a:spcBef>
          <a:spcPct val="20000"/>
        </a:spcBef>
        <a:spcAft>
          <a:spcPct val="20000"/>
        </a:spcAft>
        <a:buClr>
          <a:srgbClr val="C41230"/>
        </a:buClr>
        <a:buChar char="•"/>
        <a:defRPr sz="2000">
          <a:solidFill>
            <a:srgbClr val="000000"/>
          </a:solidFill>
          <a:latin typeface="+mn-lt"/>
          <a:ea typeface="+mn-ea"/>
          <a:cs typeface="ＭＳ Ｐゴシック" charset="0"/>
        </a:defRPr>
      </a:lvl1pPr>
      <a:lvl2pPr marL="569913" indent="-230188" algn="l" rtl="0" eaLnBrk="0" fontAlgn="base" hangingPunct="0">
        <a:lnSpc>
          <a:spcPct val="90000"/>
        </a:lnSpc>
        <a:spcBef>
          <a:spcPct val="20000"/>
        </a:spcBef>
        <a:spcAft>
          <a:spcPct val="20000"/>
        </a:spcAft>
        <a:buClr>
          <a:srgbClr val="C41230"/>
        </a:buClr>
        <a:buChar char="•"/>
        <a:defRPr>
          <a:solidFill>
            <a:srgbClr val="000000"/>
          </a:solidFill>
          <a:latin typeface="+mn-lt"/>
          <a:ea typeface="+mn-ea"/>
          <a:cs typeface="ＭＳ Ｐゴシック"/>
        </a:defRPr>
      </a:lvl2pPr>
      <a:lvl3pPr marL="914400" indent="-230188" algn="l" rtl="0" eaLnBrk="0" fontAlgn="base" hangingPunct="0">
        <a:lnSpc>
          <a:spcPct val="90000"/>
        </a:lnSpc>
        <a:spcBef>
          <a:spcPct val="20000"/>
        </a:spcBef>
        <a:spcAft>
          <a:spcPct val="20000"/>
        </a:spcAft>
        <a:buClr>
          <a:srgbClr val="C41230"/>
        </a:buClr>
        <a:buChar char="•"/>
        <a:defRPr sz="1600">
          <a:solidFill>
            <a:srgbClr val="000000"/>
          </a:solidFill>
          <a:latin typeface="+mn-lt"/>
          <a:ea typeface="+mn-ea"/>
          <a:cs typeface="ＭＳ Ｐゴシック"/>
        </a:defRPr>
      </a:lvl3pPr>
      <a:lvl4pPr marL="1258888" indent="-227013" algn="l" rtl="0" eaLnBrk="0" fontAlgn="base" hangingPunct="0">
        <a:lnSpc>
          <a:spcPct val="90000"/>
        </a:lnSpc>
        <a:spcBef>
          <a:spcPct val="20000"/>
        </a:spcBef>
        <a:spcAft>
          <a:spcPct val="20000"/>
        </a:spcAft>
        <a:buClr>
          <a:srgbClr val="C41230"/>
        </a:buClr>
        <a:buChar char="•"/>
        <a:defRPr sz="1400">
          <a:solidFill>
            <a:srgbClr val="000000"/>
          </a:solidFill>
          <a:latin typeface="+mn-lt"/>
          <a:ea typeface="+mn-ea"/>
          <a:cs typeface="ＭＳ Ｐゴシック"/>
        </a:defRPr>
      </a:lvl4pPr>
      <a:lvl5pPr marL="1603375" indent="-227013" algn="l" rtl="0" eaLnBrk="0" fontAlgn="base" hangingPunct="0">
        <a:spcBef>
          <a:spcPct val="0"/>
        </a:spcBef>
        <a:spcAft>
          <a:spcPct val="0"/>
        </a:spcAft>
        <a:buClr>
          <a:schemeClr val="accent1"/>
        </a:buClr>
        <a:buSzPct val="90000"/>
        <a:buChar char="•"/>
        <a:defRPr sz="1400">
          <a:solidFill>
            <a:schemeClr val="tx1"/>
          </a:solidFill>
          <a:latin typeface="+mn-lt"/>
          <a:ea typeface="+mn-ea"/>
          <a:cs typeface="ＭＳ Ｐゴシック"/>
        </a:defRPr>
      </a:lvl5pPr>
      <a:lvl6pPr marL="2060575" indent="-227013" algn="l" rtl="0" fontAlgn="base">
        <a:spcBef>
          <a:spcPct val="0"/>
        </a:spcBef>
        <a:spcAft>
          <a:spcPct val="0"/>
        </a:spcAft>
        <a:buClr>
          <a:schemeClr val="accent1"/>
        </a:buClr>
        <a:buSzPct val="90000"/>
        <a:buChar char="•"/>
        <a:defRPr sz="1400">
          <a:solidFill>
            <a:schemeClr val="tx1"/>
          </a:solidFill>
          <a:latin typeface="+mn-lt"/>
          <a:ea typeface="+mn-ea"/>
        </a:defRPr>
      </a:lvl6pPr>
      <a:lvl7pPr marL="2517775" indent="-227013" algn="l" rtl="0" fontAlgn="base">
        <a:spcBef>
          <a:spcPct val="0"/>
        </a:spcBef>
        <a:spcAft>
          <a:spcPct val="0"/>
        </a:spcAft>
        <a:buClr>
          <a:schemeClr val="accent1"/>
        </a:buClr>
        <a:buSzPct val="90000"/>
        <a:buChar char="•"/>
        <a:defRPr sz="1400">
          <a:solidFill>
            <a:schemeClr val="tx1"/>
          </a:solidFill>
          <a:latin typeface="+mn-lt"/>
          <a:ea typeface="+mn-ea"/>
        </a:defRPr>
      </a:lvl7pPr>
      <a:lvl8pPr marL="2974975" indent="-227013" algn="l" rtl="0" fontAlgn="base">
        <a:spcBef>
          <a:spcPct val="0"/>
        </a:spcBef>
        <a:spcAft>
          <a:spcPct val="0"/>
        </a:spcAft>
        <a:buClr>
          <a:schemeClr val="accent1"/>
        </a:buClr>
        <a:buSzPct val="90000"/>
        <a:buChar char="•"/>
        <a:defRPr sz="1400">
          <a:solidFill>
            <a:schemeClr val="tx1"/>
          </a:solidFill>
          <a:latin typeface="+mn-lt"/>
          <a:ea typeface="+mn-ea"/>
        </a:defRPr>
      </a:lvl8pPr>
      <a:lvl9pPr marL="3432175" indent="-227013" algn="l" rtl="0" fontAlgn="base">
        <a:spcBef>
          <a:spcPct val="0"/>
        </a:spcBef>
        <a:spcAft>
          <a:spcPct val="0"/>
        </a:spcAft>
        <a:buClr>
          <a:schemeClr val="accent1"/>
        </a:buClr>
        <a:buSzPct val="90000"/>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27650" name="Picture 3" descr="body-footer"/>
          <p:cNvPicPr>
            <a:picLocks noChangeAspect="1" noChangeArrowheads="1"/>
          </p:cNvPicPr>
          <p:nvPr/>
        </p:nvPicPr>
        <p:blipFill>
          <a:blip r:embed="rId13"/>
          <a:srcRect/>
          <a:stretch>
            <a:fillRect/>
          </a:stretch>
        </p:blipFill>
        <p:spPr bwMode="auto">
          <a:xfrm>
            <a:off x="0" y="6486525"/>
            <a:ext cx="9144000" cy="371475"/>
          </a:xfrm>
          <a:prstGeom prst="rect">
            <a:avLst/>
          </a:prstGeom>
          <a:noFill/>
          <a:ln w="9525">
            <a:noFill/>
            <a:miter lim="800000"/>
            <a:headEnd/>
            <a:tailEnd/>
          </a:ln>
        </p:spPr>
      </p:pic>
      <p:pic>
        <p:nvPicPr>
          <p:cNvPr id="27651" name="Picture 4" descr="body-header"/>
          <p:cNvPicPr>
            <a:picLocks noChangeAspect="1" noChangeArrowheads="1"/>
          </p:cNvPicPr>
          <p:nvPr/>
        </p:nvPicPr>
        <p:blipFill>
          <a:blip r:embed="rId14"/>
          <a:srcRect/>
          <a:stretch>
            <a:fillRect/>
          </a:stretch>
        </p:blipFill>
        <p:spPr bwMode="auto">
          <a:xfrm>
            <a:off x="0" y="0"/>
            <a:ext cx="9144000" cy="1247775"/>
          </a:xfrm>
          <a:prstGeom prst="rect">
            <a:avLst/>
          </a:prstGeom>
          <a:noFill/>
          <a:ln w="9525">
            <a:noFill/>
            <a:miter lim="800000"/>
            <a:headEnd/>
            <a:tailEnd/>
          </a:ln>
        </p:spPr>
      </p:pic>
      <p:sp>
        <p:nvSpPr>
          <p:cNvPr id="27652" name="Rectangle 3"/>
          <p:cNvSpPr>
            <a:spLocks noGrp="1" noChangeArrowheads="1"/>
          </p:cNvSpPr>
          <p:nvPr>
            <p:ph type="title"/>
          </p:nvPr>
        </p:nvSpPr>
        <p:spPr bwMode="white">
          <a:xfrm>
            <a:off x="381000" y="365125"/>
            <a:ext cx="7010400" cy="5191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smtClean="0"/>
              <a:t>Click to edit Master title style</a:t>
            </a:r>
          </a:p>
        </p:txBody>
      </p:sp>
      <p:sp>
        <p:nvSpPr>
          <p:cNvPr id="27653" name="Rectangle 4"/>
          <p:cNvSpPr>
            <a:spLocks noGrp="1" noChangeArrowheads="1"/>
          </p:cNvSpPr>
          <p:nvPr>
            <p:ph type="body" idx="1"/>
          </p:nvPr>
        </p:nvSpPr>
        <p:spPr bwMode="auto">
          <a:xfrm>
            <a:off x="381000" y="1219200"/>
            <a:ext cx="8610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8421" name="Rectangle 5"/>
          <p:cNvSpPr>
            <a:spLocks noGrp="1" noChangeArrowheads="1"/>
          </p:cNvSpPr>
          <p:nvPr>
            <p:ph type="sldNum" sz="quarter" idx="4"/>
          </p:nvPr>
        </p:nvSpPr>
        <p:spPr bwMode="auto">
          <a:xfrm>
            <a:off x="647700" y="6557963"/>
            <a:ext cx="258763" cy="2317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b="0">
                <a:solidFill>
                  <a:srgbClr val="C41230"/>
                </a:solidFill>
                <a:latin typeface="Arial" pitchFamily="34" charset="0"/>
                <a:ea typeface="ＭＳ Ｐゴシック" pitchFamily="34" charset="-128"/>
                <a:cs typeface="+mn-cs"/>
              </a:defRPr>
            </a:lvl1pPr>
          </a:lstStyle>
          <a:p>
            <a:pPr>
              <a:defRPr/>
            </a:pPr>
            <a:fld id="{405828AF-2A0E-4641-9816-C577ACA9AF0A}" type="slidenum">
              <a:rPr lang="en-US"/>
              <a:pPr>
                <a:defRPr/>
              </a:pPr>
              <a:t>‹#›</a:t>
            </a:fld>
            <a:endParaRPr lang="en-US"/>
          </a:p>
        </p:txBody>
      </p:sp>
      <p:sp>
        <p:nvSpPr>
          <p:cNvPr id="188422" name="Rectangle 6"/>
          <p:cNvSpPr>
            <a:spLocks noGrp="1" noChangeArrowheads="1"/>
          </p:cNvSpPr>
          <p:nvPr>
            <p:ph type="ftr" sz="quarter" idx="3"/>
          </p:nvPr>
        </p:nvSpPr>
        <p:spPr bwMode="auto">
          <a:xfrm>
            <a:off x="914400" y="6557963"/>
            <a:ext cx="3390900" cy="2571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800">
                <a:solidFill>
                  <a:srgbClr val="ADAFB2"/>
                </a:solidFill>
                <a:latin typeface="Arial" pitchFamily="34" charset="0"/>
                <a:ea typeface="ＭＳ Ｐゴシック" pitchFamily="34" charset="-128"/>
                <a:cs typeface="+mn-cs"/>
              </a:defRPr>
            </a:lvl1pPr>
          </a:lstStyle>
          <a:p>
            <a:pPr>
              <a:defRPr/>
            </a:pPr>
            <a:r>
              <a:rPr lang="en-US"/>
              <a:t>© 2010 CardioDx.  Content is Confidential and Proprietary</a:t>
            </a:r>
          </a:p>
        </p:txBody>
      </p:sp>
      <p:pic>
        <p:nvPicPr>
          <p:cNvPr id="27656" name="Picture 10" descr="cardio-dx-logo-sm"/>
          <p:cNvPicPr>
            <a:picLocks noChangeAspect="1" noChangeArrowheads="1"/>
          </p:cNvPicPr>
          <p:nvPr/>
        </p:nvPicPr>
        <p:blipFill>
          <a:blip r:embed="rId15"/>
          <a:srcRect/>
          <a:stretch>
            <a:fillRect/>
          </a:stretch>
        </p:blipFill>
        <p:spPr bwMode="auto">
          <a:xfrm>
            <a:off x="8096250" y="6099175"/>
            <a:ext cx="852488" cy="561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3" r:id="rId1"/>
    <p:sldLayoutId id="2147483699" r:id="rId2"/>
    <p:sldLayoutId id="2147483698" r:id="rId3"/>
    <p:sldLayoutId id="2147483697" r:id="rId4"/>
    <p:sldLayoutId id="2147483696" r:id="rId5"/>
    <p:sldLayoutId id="2147483695" r:id="rId6"/>
    <p:sldLayoutId id="2147483694" r:id="rId7"/>
    <p:sldLayoutId id="2147483693" r:id="rId8"/>
    <p:sldLayoutId id="2147483692" r:id="rId9"/>
    <p:sldLayoutId id="2147483691" r:id="rId10"/>
    <p:sldLayoutId id="2147483690" r:id="rId11"/>
  </p:sldLayoutIdLst>
  <p:transition>
    <p:fade/>
  </p:transition>
  <p:hf hdr="0" dt="0"/>
  <p:txStyles>
    <p:titleStyle>
      <a:lvl1pPr algn="l" rtl="0" eaLnBrk="0" fontAlgn="base" hangingPunct="0">
        <a:spcBef>
          <a:spcPct val="0"/>
        </a:spcBef>
        <a:spcAft>
          <a:spcPct val="0"/>
        </a:spcAft>
        <a:defRPr sz="2800">
          <a:solidFill>
            <a:schemeClr val="tx2"/>
          </a:solidFill>
          <a:latin typeface="+mj-lt"/>
          <a:ea typeface="+mj-ea"/>
          <a:cs typeface="ＭＳ Ｐゴシック" charset="0"/>
        </a:defRPr>
      </a:lvl1pPr>
      <a:lvl2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2800">
          <a:solidFill>
            <a:schemeClr val="tx2"/>
          </a:solidFill>
          <a:latin typeface="Arial" charset="0"/>
          <a:ea typeface="ＭＳ Ｐゴシック" charset="0"/>
        </a:defRPr>
      </a:lvl6pPr>
      <a:lvl7pPr marL="914400" algn="l" rtl="0" fontAlgn="base">
        <a:spcBef>
          <a:spcPct val="0"/>
        </a:spcBef>
        <a:spcAft>
          <a:spcPct val="0"/>
        </a:spcAft>
        <a:defRPr sz="2800">
          <a:solidFill>
            <a:schemeClr val="tx2"/>
          </a:solidFill>
          <a:latin typeface="Arial" charset="0"/>
          <a:ea typeface="ＭＳ Ｐゴシック" charset="0"/>
        </a:defRPr>
      </a:lvl7pPr>
      <a:lvl8pPr marL="1371600" algn="l" rtl="0" fontAlgn="base">
        <a:spcBef>
          <a:spcPct val="0"/>
        </a:spcBef>
        <a:spcAft>
          <a:spcPct val="0"/>
        </a:spcAft>
        <a:defRPr sz="2800">
          <a:solidFill>
            <a:schemeClr val="tx2"/>
          </a:solidFill>
          <a:latin typeface="Arial" charset="0"/>
          <a:ea typeface="ＭＳ Ｐゴシック" charset="0"/>
        </a:defRPr>
      </a:lvl8pPr>
      <a:lvl9pPr marL="1828800" algn="l" rtl="0" fontAlgn="base">
        <a:spcBef>
          <a:spcPct val="0"/>
        </a:spcBef>
        <a:spcAft>
          <a:spcPct val="0"/>
        </a:spcAft>
        <a:defRPr sz="2800">
          <a:solidFill>
            <a:schemeClr val="tx2"/>
          </a:solidFill>
          <a:latin typeface="Arial" charset="0"/>
          <a:ea typeface="ＭＳ Ｐゴシック" charset="0"/>
        </a:defRPr>
      </a:lvl9pPr>
    </p:titleStyle>
    <p:bodyStyle>
      <a:lvl1pPr marL="225425" indent="-225425" algn="l" rtl="0" eaLnBrk="0" fontAlgn="base" hangingPunct="0">
        <a:lnSpc>
          <a:spcPct val="90000"/>
        </a:lnSpc>
        <a:spcBef>
          <a:spcPct val="20000"/>
        </a:spcBef>
        <a:spcAft>
          <a:spcPct val="20000"/>
        </a:spcAft>
        <a:buClr>
          <a:srgbClr val="C41230"/>
        </a:buClr>
        <a:buChar char="•"/>
        <a:defRPr sz="2000">
          <a:solidFill>
            <a:srgbClr val="000000"/>
          </a:solidFill>
          <a:latin typeface="+mn-lt"/>
          <a:ea typeface="+mn-ea"/>
          <a:cs typeface="ＭＳ Ｐゴシック" charset="0"/>
        </a:defRPr>
      </a:lvl1pPr>
      <a:lvl2pPr marL="569913" indent="-230188" algn="l" rtl="0" eaLnBrk="0" fontAlgn="base" hangingPunct="0">
        <a:lnSpc>
          <a:spcPct val="90000"/>
        </a:lnSpc>
        <a:spcBef>
          <a:spcPct val="20000"/>
        </a:spcBef>
        <a:spcAft>
          <a:spcPct val="20000"/>
        </a:spcAft>
        <a:buClr>
          <a:srgbClr val="C41230"/>
        </a:buClr>
        <a:buChar char="•"/>
        <a:defRPr>
          <a:solidFill>
            <a:srgbClr val="000000"/>
          </a:solidFill>
          <a:latin typeface="+mn-lt"/>
          <a:ea typeface="+mn-ea"/>
          <a:cs typeface="ＭＳ Ｐゴシック"/>
        </a:defRPr>
      </a:lvl2pPr>
      <a:lvl3pPr marL="914400" indent="-230188" algn="l" rtl="0" eaLnBrk="0" fontAlgn="base" hangingPunct="0">
        <a:lnSpc>
          <a:spcPct val="90000"/>
        </a:lnSpc>
        <a:spcBef>
          <a:spcPct val="20000"/>
        </a:spcBef>
        <a:spcAft>
          <a:spcPct val="20000"/>
        </a:spcAft>
        <a:buClr>
          <a:srgbClr val="C41230"/>
        </a:buClr>
        <a:buChar char="•"/>
        <a:defRPr sz="1600">
          <a:solidFill>
            <a:srgbClr val="000000"/>
          </a:solidFill>
          <a:latin typeface="+mn-lt"/>
          <a:ea typeface="+mn-ea"/>
          <a:cs typeface="ＭＳ Ｐゴシック"/>
        </a:defRPr>
      </a:lvl3pPr>
      <a:lvl4pPr marL="1258888" indent="-227013" algn="l" rtl="0" eaLnBrk="0" fontAlgn="base" hangingPunct="0">
        <a:lnSpc>
          <a:spcPct val="90000"/>
        </a:lnSpc>
        <a:spcBef>
          <a:spcPct val="20000"/>
        </a:spcBef>
        <a:spcAft>
          <a:spcPct val="20000"/>
        </a:spcAft>
        <a:buClr>
          <a:srgbClr val="C41230"/>
        </a:buClr>
        <a:buChar char="•"/>
        <a:defRPr sz="1400">
          <a:solidFill>
            <a:srgbClr val="000000"/>
          </a:solidFill>
          <a:latin typeface="+mn-lt"/>
          <a:ea typeface="+mn-ea"/>
          <a:cs typeface="ＭＳ Ｐゴシック"/>
        </a:defRPr>
      </a:lvl4pPr>
      <a:lvl5pPr marL="1603375" indent="-227013" algn="l" rtl="0" eaLnBrk="0" fontAlgn="base" hangingPunct="0">
        <a:spcBef>
          <a:spcPct val="0"/>
        </a:spcBef>
        <a:spcAft>
          <a:spcPct val="0"/>
        </a:spcAft>
        <a:buClr>
          <a:schemeClr val="accent1"/>
        </a:buClr>
        <a:buSzPct val="90000"/>
        <a:buChar char="•"/>
        <a:defRPr sz="1400">
          <a:solidFill>
            <a:schemeClr val="tx1"/>
          </a:solidFill>
          <a:latin typeface="+mn-lt"/>
          <a:ea typeface="+mn-ea"/>
          <a:cs typeface="ＭＳ Ｐゴシック"/>
        </a:defRPr>
      </a:lvl5pPr>
      <a:lvl6pPr marL="2060575" indent="-227013" algn="l" rtl="0" fontAlgn="base">
        <a:spcBef>
          <a:spcPct val="0"/>
        </a:spcBef>
        <a:spcAft>
          <a:spcPct val="0"/>
        </a:spcAft>
        <a:buClr>
          <a:schemeClr val="accent1"/>
        </a:buClr>
        <a:buSzPct val="90000"/>
        <a:buChar char="•"/>
        <a:defRPr sz="1400">
          <a:solidFill>
            <a:schemeClr val="tx1"/>
          </a:solidFill>
          <a:latin typeface="+mn-lt"/>
          <a:ea typeface="+mn-ea"/>
        </a:defRPr>
      </a:lvl6pPr>
      <a:lvl7pPr marL="2517775" indent="-227013" algn="l" rtl="0" fontAlgn="base">
        <a:spcBef>
          <a:spcPct val="0"/>
        </a:spcBef>
        <a:spcAft>
          <a:spcPct val="0"/>
        </a:spcAft>
        <a:buClr>
          <a:schemeClr val="accent1"/>
        </a:buClr>
        <a:buSzPct val="90000"/>
        <a:buChar char="•"/>
        <a:defRPr sz="1400">
          <a:solidFill>
            <a:schemeClr val="tx1"/>
          </a:solidFill>
          <a:latin typeface="+mn-lt"/>
          <a:ea typeface="+mn-ea"/>
        </a:defRPr>
      </a:lvl7pPr>
      <a:lvl8pPr marL="2974975" indent="-227013" algn="l" rtl="0" fontAlgn="base">
        <a:spcBef>
          <a:spcPct val="0"/>
        </a:spcBef>
        <a:spcAft>
          <a:spcPct val="0"/>
        </a:spcAft>
        <a:buClr>
          <a:schemeClr val="accent1"/>
        </a:buClr>
        <a:buSzPct val="90000"/>
        <a:buChar char="•"/>
        <a:defRPr sz="1400">
          <a:solidFill>
            <a:schemeClr val="tx1"/>
          </a:solidFill>
          <a:latin typeface="+mn-lt"/>
          <a:ea typeface="+mn-ea"/>
        </a:defRPr>
      </a:lvl8pPr>
      <a:lvl9pPr marL="3432175" indent="-227013" algn="l" rtl="0" fontAlgn="base">
        <a:spcBef>
          <a:spcPct val="0"/>
        </a:spcBef>
        <a:spcAft>
          <a:spcPct val="0"/>
        </a:spcAft>
        <a:buClr>
          <a:schemeClr val="accent1"/>
        </a:buClr>
        <a:buSzPct val="90000"/>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9938" name="Picture 3" descr="body-footer"/>
          <p:cNvPicPr>
            <a:picLocks noChangeAspect="1" noChangeArrowheads="1"/>
          </p:cNvPicPr>
          <p:nvPr/>
        </p:nvPicPr>
        <p:blipFill>
          <a:blip r:embed="rId14"/>
          <a:srcRect/>
          <a:stretch>
            <a:fillRect/>
          </a:stretch>
        </p:blipFill>
        <p:spPr bwMode="auto">
          <a:xfrm>
            <a:off x="0" y="6486525"/>
            <a:ext cx="9144000" cy="371475"/>
          </a:xfrm>
          <a:prstGeom prst="rect">
            <a:avLst/>
          </a:prstGeom>
          <a:noFill/>
          <a:ln w="9525">
            <a:noFill/>
            <a:miter lim="800000"/>
            <a:headEnd/>
            <a:tailEnd/>
          </a:ln>
        </p:spPr>
      </p:pic>
      <p:pic>
        <p:nvPicPr>
          <p:cNvPr id="39939" name="Picture 4" descr="body-header"/>
          <p:cNvPicPr>
            <a:picLocks noChangeAspect="1" noChangeArrowheads="1"/>
          </p:cNvPicPr>
          <p:nvPr/>
        </p:nvPicPr>
        <p:blipFill>
          <a:blip r:embed="rId15"/>
          <a:srcRect/>
          <a:stretch>
            <a:fillRect/>
          </a:stretch>
        </p:blipFill>
        <p:spPr bwMode="auto">
          <a:xfrm>
            <a:off x="0" y="0"/>
            <a:ext cx="9144000" cy="1247775"/>
          </a:xfrm>
          <a:prstGeom prst="rect">
            <a:avLst/>
          </a:prstGeom>
          <a:noFill/>
          <a:ln w="9525">
            <a:noFill/>
            <a:miter lim="800000"/>
            <a:headEnd/>
            <a:tailEnd/>
          </a:ln>
        </p:spPr>
      </p:pic>
      <p:sp>
        <p:nvSpPr>
          <p:cNvPr id="39940" name="Rectangle 3"/>
          <p:cNvSpPr>
            <a:spLocks noGrp="1" noChangeArrowheads="1"/>
          </p:cNvSpPr>
          <p:nvPr>
            <p:ph type="title"/>
          </p:nvPr>
        </p:nvSpPr>
        <p:spPr bwMode="white">
          <a:xfrm>
            <a:off x="381000" y="365125"/>
            <a:ext cx="7010400" cy="5191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smtClean="0"/>
              <a:t>Click to edit Master title style</a:t>
            </a:r>
          </a:p>
        </p:txBody>
      </p:sp>
      <p:sp>
        <p:nvSpPr>
          <p:cNvPr id="39941" name="Rectangle 4"/>
          <p:cNvSpPr>
            <a:spLocks noGrp="1" noChangeArrowheads="1"/>
          </p:cNvSpPr>
          <p:nvPr>
            <p:ph type="body" idx="1"/>
          </p:nvPr>
        </p:nvSpPr>
        <p:spPr bwMode="auto">
          <a:xfrm>
            <a:off x="381000" y="1219200"/>
            <a:ext cx="8610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8421" name="Rectangle 5"/>
          <p:cNvSpPr>
            <a:spLocks noGrp="1" noChangeArrowheads="1"/>
          </p:cNvSpPr>
          <p:nvPr>
            <p:ph type="sldNum" sz="quarter" idx="4"/>
          </p:nvPr>
        </p:nvSpPr>
        <p:spPr bwMode="auto">
          <a:xfrm>
            <a:off x="647700" y="6557963"/>
            <a:ext cx="258763" cy="2317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b="0">
                <a:solidFill>
                  <a:srgbClr val="C41230"/>
                </a:solidFill>
                <a:latin typeface="Arial" pitchFamily="34" charset="0"/>
                <a:ea typeface="ＭＳ Ｐゴシック" pitchFamily="34" charset="-128"/>
                <a:cs typeface="+mn-cs"/>
              </a:defRPr>
            </a:lvl1pPr>
          </a:lstStyle>
          <a:p>
            <a:pPr>
              <a:defRPr/>
            </a:pPr>
            <a:fld id="{DC673795-5FFA-4CEA-BB98-B69954D77C52}" type="slidenum">
              <a:rPr lang="en-US"/>
              <a:pPr>
                <a:defRPr/>
              </a:pPr>
              <a:t>‹#›</a:t>
            </a:fld>
            <a:endParaRPr lang="en-US"/>
          </a:p>
        </p:txBody>
      </p:sp>
      <p:sp>
        <p:nvSpPr>
          <p:cNvPr id="188422" name="Rectangle 6"/>
          <p:cNvSpPr>
            <a:spLocks noGrp="1" noChangeArrowheads="1"/>
          </p:cNvSpPr>
          <p:nvPr>
            <p:ph type="ftr" sz="quarter" idx="3"/>
          </p:nvPr>
        </p:nvSpPr>
        <p:spPr bwMode="auto">
          <a:xfrm>
            <a:off x="914400" y="6557963"/>
            <a:ext cx="3390900" cy="2571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800">
                <a:solidFill>
                  <a:srgbClr val="ADAFB2"/>
                </a:solidFill>
                <a:latin typeface="Arial" pitchFamily="34" charset="0"/>
                <a:ea typeface="ＭＳ Ｐゴシック" pitchFamily="34" charset="-128"/>
                <a:cs typeface="+mn-cs"/>
              </a:defRPr>
            </a:lvl1pPr>
          </a:lstStyle>
          <a:p>
            <a:pPr>
              <a:defRPr/>
            </a:pPr>
            <a:r>
              <a:rPr lang="en-US"/>
              <a:t>© 2012 CardioDx.  Content is Confidential and Proprietary</a:t>
            </a:r>
          </a:p>
        </p:txBody>
      </p:sp>
      <p:pic>
        <p:nvPicPr>
          <p:cNvPr id="39944" name="Picture 10" descr="cardio-dx-logo-sm"/>
          <p:cNvPicPr>
            <a:picLocks noChangeAspect="1" noChangeArrowheads="1"/>
          </p:cNvPicPr>
          <p:nvPr/>
        </p:nvPicPr>
        <p:blipFill>
          <a:blip r:embed="rId16"/>
          <a:srcRect/>
          <a:stretch>
            <a:fillRect/>
          </a:stretch>
        </p:blipFill>
        <p:spPr bwMode="auto">
          <a:xfrm>
            <a:off x="8096250" y="6099175"/>
            <a:ext cx="852488" cy="561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4" r:id="rId1"/>
    <p:sldLayoutId id="2147483710" r:id="rId2"/>
    <p:sldLayoutId id="2147483709" r:id="rId3"/>
    <p:sldLayoutId id="2147483708" r:id="rId4"/>
    <p:sldLayoutId id="2147483707" r:id="rId5"/>
    <p:sldLayoutId id="2147483706" r:id="rId6"/>
    <p:sldLayoutId id="2147483705" r:id="rId7"/>
    <p:sldLayoutId id="2147483704" r:id="rId8"/>
    <p:sldLayoutId id="2147483703" r:id="rId9"/>
    <p:sldLayoutId id="2147483702" r:id="rId10"/>
    <p:sldLayoutId id="2147483701" r:id="rId11"/>
    <p:sldLayoutId id="2147483700" r:id="rId12"/>
  </p:sldLayoutIdLst>
  <p:transition>
    <p:fade/>
  </p:transition>
  <p:hf hdr="0" dt="0"/>
  <p:txStyles>
    <p:titleStyle>
      <a:lvl1pPr algn="l" rtl="0" eaLnBrk="0" fontAlgn="base" hangingPunct="0">
        <a:spcBef>
          <a:spcPct val="0"/>
        </a:spcBef>
        <a:spcAft>
          <a:spcPct val="0"/>
        </a:spcAft>
        <a:defRPr sz="2800">
          <a:solidFill>
            <a:schemeClr val="tx2"/>
          </a:solidFill>
          <a:latin typeface="+mj-lt"/>
          <a:ea typeface="+mj-ea"/>
          <a:cs typeface="ＭＳ Ｐゴシック" charset="0"/>
        </a:defRPr>
      </a:lvl1pPr>
      <a:lvl2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2800">
          <a:solidFill>
            <a:schemeClr val="tx2"/>
          </a:solidFill>
          <a:latin typeface="Arial" charset="0"/>
          <a:ea typeface="ＭＳ Ｐゴシック" charset="0"/>
        </a:defRPr>
      </a:lvl6pPr>
      <a:lvl7pPr marL="914400" algn="l" rtl="0" fontAlgn="base">
        <a:spcBef>
          <a:spcPct val="0"/>
        </a:spcBef>
        <a:spcAft>
          <a:spcPct val="0"/>
        </a:spcAft>
        <a:defRPr sz="2800">
          <a:solidFill>
            <a:schemeClr val="tx2"/>
          </a:solidFill>
          <a:latin typeface="Arial" charset="0"/>
          <a:ea typeface="ＭＳ Ｐゴシック" charset="0"/>
        </a:defRPr>
      </a:lvl7pPr>
      <a:lvl8pPr marL="1371600" algn="l" rtl="0" fontAlgn="base">
        <a:spcBef>
          <a:spcPct val="0"/>
        </a:spcBef>
        <a:spcAft>
          <a:spcPct val="0"/>
        </a:spcAft>
        <a:defRPr sz="2800">
          <a:solidFill>
            <a:schemeClr val="tx2"/>
          </a:solidFill>
          <a:latin typeface="Arial" charset="0"/>
          <a:ea typeface="ＭＳ Ｐゴシック" charset="0"/>
        </a:defRPr>
      </a:lvl8pPr>
      <a:lvl9pPr marL="1828800" algn="l" rtl="0" fontAlgn="base">
        <a:spcBef>
          <a:spcPct val="0"/>
        </a:spcBef>
        <a:spcAft>
          <a:spcPct val="0"/>
        </a:spcAft>
        <a:defRPr sz="2800">
          <a:solidFill>
            <a:schemeClr val="tx2"/>
          </a:solidFill>
          <a:latin typeface="Arial" charset="0"/>
          <a:ea typeface="ＭＳ Ｐゴシック" charset="0"/>
        </a:defRPr>
      </a:lvl9pPr>
    </p:titleStyle>
    <p:bodyStyle>
      <a:lvl1pPr marL="225425" indent="-225425" algn="l" rtl="0" eaLnBrk="0" fontAlgn="base" hangingPunct="0">
        <a:lnSpc>
          <a:spcPct val="90000"/>
        </a:lnSpc>
        <a:spcBef>
          <a:spcPct val="20000"/>
        </a:spcBef>
        <a:spcAft>
          <a:spcPct val="20000"/>
        </a:spcAft>
        <a:buClr>
          <a:srgbClr val="C41230"/>
        </a:buClr>
        <a:buChar char="•"/>
        <a:defRPr sz="2000">
          <a:solidFill>
            <a:srgbClr val="000000"/>
          </a:solidFill>
          <a:latin typeface="+mn-lt"/>
          <a:ea typeface="+mn-ea"/>
          <a:cs typeface="ＭＳ Ｐゴシック" charset="0"/>
        </a:defRPr>
      </a:lvl1pPr>
      <a:lvl2pPr marL="569913" indent="-230188" algn="l" rtl="0" eaLnBrk="0" fontAlgn="base" hangingPunct="0">
        <a:lnSpc>
          <a:spcPct val="90000"/>
        </a:lnSpc>
        <a:spcBef>
          <a:spcPct val="20000"/>
        </a:spcBef>
        <a:spcAft>
          <a:spcPct val="20000"/>
        </a:spcAft>
        <a:buClr>
          <a:srgbClr val="C41230"/>
        </a:buClr>
        <a:buChar char="•"/>
        <a:defRPr>
          <a:solidFill>
            <a:srgbClr val="000000"/>
          </a:solidFill>
          <a:latin typeface="+mn-lt"/>
          <a:ea typeface="+mn-ea"/>
          <a:cs typeface="ＭＳ Ｐゴシック"/>
        </a:defRPr>
      </a:lvl2pPr>
      <a:lvl3pPr marL="914400" indent="-230188" algn="l" rtl="0" eaLnBrk="0" fontAlgn="base" hangingPunct="0">
        <a:lnSpc>
          <a:spcPct val="90000"/>
        </a:lnSpc>
        <a:spcBef>
          <a:spcPct val="20000"/>
        </a:spcBef>
        <a:spcAft>
          <a:spcPct val="20000"/>
        </a:spcAft>
        <a:buClr>
          <a:srgbClr val="C41230"/>
        </a:buClr>
        <a:buChar char="•"/>
        <a:defRPr sz="1600">
          <a:solidFill>
            <a:srgbClr val="000000"/>
          </a:solidFill>
          <a:latin typeface="+mn-lt"/>
          <a:ea typeface="+mn-ea"/>
          <a:cs typeface="ＭＳ Ｐゴシック"/>
        </a:defRPr>
      </a:lvl3pPr>
      <a:lvl4pPr marL="1258888" indent="-227013" algn="l" rtl="0" eaLnBrk="0" fontAlgn="base" hangingPunct="0">
        <a:lnSpc>
          <a:spcPct val="90000"/>
        </a:lnSpc>
        <a:spcBef>
          <a:spcPct val="20000"/>
        </a:spcBef>
        <a:spcAft>
          <a:spcPct val="20000"/>
        </a:spcAft>
        <a:buClr>
          <a:srgbClr val="C41230"/>
        </a:buClr>
        <a:buChar char="•"/>
        <a:defRPr sz="1400">
          <a:solidFill>
            <a:srgbClr val="000000"/>
          </a:solidFill>
          <a:latin typeface="+mn-lt"/>
          <a:ea typeface="+mn-ea"/>
          <a:cs typeface="ＭＳ Ｐゴシック"/>
        </a:defRPr>
      </a:lvl4pPr>
      <a:lvl5pPr marL="1603375" indent="-227013" algn="l" rtl="0" eaLnBrk="0" fontAlgn="base" hangingPunct="0">
        <a:spcBef>
          <a:spcPct val="0"/>
        </a:spcBef>
        <a:spcAft>
          <a:spcPct val="0"/>
        </a:spcAft>
        <a:buClr>
          <a:schemeClr val="accent1"/>
        </a:buClr>
        <a:buSzPct val="90000"/>
        <a:buChar char="•"/>
        <a:defRPr sz="1400">
          <a:solidFill>
            <a:schemeClr val="tx1"/>
          </a:solidFill>
          <a:latin typeface="+mn-lt"/>
          <a:ea typeface="+mn-ea"/>
          <a:cs typeface="ＭＳ Ｐゴシック"/>
        </a:defRPr>
      </a:lvl5pPr>
      <a:lvl6pPr marL="2060575" indent="-227013" algn="l" rtl="0" fontAlgn="base">
        <a:spcBef>
          <a:spcPct val="0"/>
        </a:spcBef>
        <a:spcAft>
          <a:spcPct val="0"/>
        </a:spcAft>
        <a:buClr>
          <a:schemeClr val="accent1"/>
        </a:buClr>
        <a:buSzPct val="90000"/>
        <a:buChar char="•"/>
        <a:defRPr sz="1400">
          <a:solidFill>
            <a:schemeClr val="tx1"/>
          </a:solidFill>
          <a:latin typeface="+mn-lt"/>
          <a:ea typeface="+mn-ea"/>
        </a:defRPr>
      </a:lvl6pPr>
      <a:lvl7pPr marL="2517775" indent="-227013" algn="l" rtl="0" fontAlgn="base">
        <a:spcBef>
          <a:spcPct val="0"/>
        </a:spcBef>
        <a:spcAft>
          <a:spcPct val="0"/>
        </a:spcAft>
        <a:buClr>
          <a:schemeClr val="accent1"/>
        </a:buClr>
        <a:buSzPct val="90000"/>
        <a:buChar char="•"/>
        <a:defRPr sz="1400">
          <a:solidFill>
            <a:schemeClr val="tx1"/>
          </a:solidFill>
          <a:latin typeface="+mn-lt"/>
          <a:ea typeface="+mn-ea"/>
        </a:defRPr>
      </a:lvl7pPr>
      <a:lvl8pPr marL="2974975" indent="-227013" algn="l" rtl="0" fontAlgn="base">
        <a:spcBef>
          <a:spcPct val="0"/>
        </a:spcBef>
        <a:spcAft>
          <a:spcPct val="0"/>
        </a:spcAft>
        <a:buClr>
          <a:schemeClr val="accent1"/>
        </a:buClr>
        <a:buSzPct val="90000"/>
        <a:buChar char="•"/>
        <a:defRPr sz="1400">
          <a:solidFill>
            <a:schemeClr val="tx1"/>
          </a:solidFill>
          <a:latin typeface="+mn-lt"/>
          <a:ea typeface="+mn-ea"/>
        </a:defRPr>
      </a:lvl8pPr>
      <a:lvl9pPr marL="3432175" indent="-227013" algn="l" rtl="0" fontAlgn="base">
        <a:spcBef>
          <a:spcPct val="0"/>
        </a:spcBef>
        <a:spcAft>
          <a:spcPct val="0"/>
        </a:spcAft>
        <a:buClr>
          <a:schemeClr val="accent1"/>
        </a:buClr>
        <a:buSzPct val="90000"/>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package" Target="../embeddings/Microsoft_Excel_Sheet2222.xlsx"/></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Sheet3333.xlsx"/><Relationship Id="rId2" Type="http://schemas.openxmlformats.org/officeDocument/2006/relationships/slideLayout" Target="../slideLayouts/slideLayout13.xml"/><Relationship Id="rId1" Type="http://schemas.openxmlformats.org/officeDocument/2006/relationships/vmlDrawing" Target="../drawings/vmlDrawing3.v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2.tiff"/><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4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ideo" Target="NUL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package" Target="../embeddings/Microsoft_Word_Document1111.docx"/></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2"/>
          <p:cNvSpPr>
            <a:spLocks noGrp="1" noChangeArrowheads="1"/>
          </p:cNvSpPr>
          <p:nvPr>
            <p:ph type="ctrTitle"/>
          </p:nvPr>
        </p:nvSpPr>
        <p:spPr>
          <a:xfrm>
            <a:off x="549275" y="1797050"/>
            <a:ext cx="7680325" cy="1816100"/>
          </a:xfrm>
        </p:spPr>
        <p:txBody>
          <a:bodyPr/>
          <a:lstStyle/>
          <a:p>
            <a:pPr eaLnBrk="1" hangingPunct="1"/>
            <a:r>
              <a:rPr lang="en-US" smtClean="0">
                <a:solidFill>
                  <a:schemeClr val="bg1"/>
                </a:solidFill>
                <a:cs typeface="ＭＳ Ｐゴシック"/>
              </a:rPr>
              <a:t>Search Engine Optimization (SEO) and Landing Page Optimization:</a:t>
            </a:r>
            <a:br>
              <a:rPr lang="en-US" smtClean="0">
                <a:solidFill>
                  <a:schemeClr val="bg1"/>
                </a:solidFill>
                <a:cs typeface="ＭＳ Ｐゴシック"/>
              </a:rPr>
            </a:br>
            <a:r>
              <a:rPr lang="en-US" smtClean="0">
                <a:solidFill>
                  <a:schemeClr val="bg1"/>
                </a:solidFill>
                <a:cs typeface="ＭＳ Ｐゴシック"/>
              </a:rPr>
              <a:t>Industry Practice and Recommendations for CardioDx</a:t>
            </a:r>
            <a:r>
              <a:rPr lang="en-US" baseline="30000" smtClean="0">
                <a:solidFill>
                  <a:schemeClr val="bg1"/>
                </a:solidFill>
                <a:cs typeface="Arial" charset="0"/>
              </a:rPr>
              <a:t>®</a:t>
            </a:r>
            <a:r>
              <a:rPr lang="en-US" smtClean="0">
                <a:solidFill>
                  <a:schemeClr val="bg1"/>
                </a:solidFill>
                <a:cs typeface="Arial" charset="0"/>
              </a:rPr>
              <a:t> and CardioDx.com</a:t>
            </a:r>
            <a:endParaRPr lang="en-US" baseline="30000" smtClean="0">
              <a:solidFill>
                <a:schemeClr val="bg1"/>
              </a:solidFill>
              <a:cs typeface="Arial" charset="0"/>
            </a:endParaRPr>
          </a:p>
        </p:txBody>
      </p:sp>
      <p:sp>
        <p:nvSpPr>
          <p:cNvPr id="90145" name="Rectangle 33"/>
          <p:cNvSpPr>
            <a:spLocks noGrp="1" noChangeArrowheads="1"/>
          </p:cNvSpPr>
          <p:nvPr>
            <p:ph type="subTitle" idx="1"/>
          </p:nvPr>
        </p:nvSpPr>
        <p:spPr>
          <a:xfrm>
            <a:off x="549275" y="5762625"/>
            <a:ext cx="5591175" cy="646113"/>
          </a:xfrm>
        </p:spPr>
        <p:txBody>
          <a:bodyPr/>
          <a:lstStyle/>
          <a:p>
            <a:pPr eaLnBrk="1" hangingPunct="1">
              <a:defRPr/>
            </a:pPr>
            <a:r>
              <a:rPr lang="en-US" b="1" dirty="0" smtClean="0">
                <a:cs typeface="+mn-cs"/>
              </a:rPr>
              <a:t>Elena Sevastopoulos</a:t>
            </a:r>
          </a:p>
          <a:p>
            <a:pPr eaLnBrk="1" hangingPunct="1">
              <a:defRPr/>
            </a:pPr>
            <a:r>
              <a:rPr lang="en-US" dirty="0" smtClean="0">
                <a:cs typeface="+mn-cs"/>
              </a:rPr>
              <a:t>August 2, 2012</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6" name="Title 1"/>
          <p:cNvSpPr>
            <a:spLocks noGrp="1"/>
          </p:cNvSpPr>
          <p:nvPr>
            <p:ph type="title"/>
          </p:nvPr>
        </p:nvSpPr>
        <p:spPr>
          <a:xfrm>
            <a:off x="171450" y="361950"/>
            <a:ext cx="8763000" cy="473075"/>
          </a:xfrm>
        </p:spPr>
        <p:txBody>
          <a:bodyPr/>
          <a:lstStyle/>
          <a:p>
            <a:pPr marL="342900" indent="-342900"/>
            <a:r>
              <a:rPr lang="en-US" sz="2500" smtClean="0">
                <a:solidFill>
                  <a:schemeClr val="bg1"/>
                </a:solidFill>
                <a:cs typeface="ＭＳ Ｐゴシック"/>
              </a:rPr>
              <a:t>18.7% Of Visitors Come From Referral Traffic/Inbound Links</a:t>
            </a:r>
          </a:p>
        </p:txBody>
      </p:sp>
      <p:sp>
        <p:nvSpPr>
          <p:cNvPr id="5247" name="Slide Number Placeholder 3"/>
          <p:cNvSpPr>
            <a:spLocks noGrp="1"/>
          </p:cNvSpPr>
          <p:nvPr>
            <p:ph type="sldNum" sz="quarter" idx="10"/>
          </p:nvPr>
        </p:nvSpPr>
        <p:spPr>
          <a:noFill/>
        </p:spPr>
        <p:txBody>
          <a:bodyPr/>
          <a:lstStyle/>
          <a:p>
            <a:fld id="{25084A2D-148E-4E22-AF86-AA3328C05C67}" type="slidenum">
              <a:rPr lang="en-US" smtClean="0">
                <a:latin typeface="Arial" charset="0"/>
                <a:ea typeface="ＭＳ Ｐゴシック"/>
                <a:cs typeface="ＭＳ Ｐゴシック"/>
              </a:rPr>
              <a:pPr/>
              <a:t>10</a:t>
            </a:fld>
            <a:endParaRPr lang="en-US" smtClean="0">
              <a:latin typeface="Arial" charset="0"/>
              <a:ea typeface="ＭＳ Ｐゴシック"/>
              <a:cs typeface="ＭＳ Ｐゴシック"/>
            </a:endParaRPr>
          </a:p>
        </p:txBody>
      </p:sp>
      <p:sp>
        <p:nvSpPr>
          <p:cNvPr id="5248"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graphicFrame>
        <p:nvGraphicFramePr>
          <p:cNvPr id="5245" name="Object 125"/>
          <p:cNvGraphicFramePr>
            <a:graphicFrameLocks noChangeAspect="1"/>
          </p:cNvGraphicFramePr>
          <p:nvPr/>
        </p:nvGraphicFramePr>
        <p:xfrm>
          <a:off x="728663" y="1557338"/>
          <a:ext cx="7556500" cy="2549525"/>
        </p:xfrm>
        <a:graphic>
          <a:graphicData uri="http://schemas.openxmlformats.org/presentationml/2006/ole">
            <p:oleObj spid="_x0000_s5245" name="Worksheet" r:id="rId4" imgW="6235200" imgH="2093400" progId="">
              <p:embed/>
            </p:oleObj>
          </a:graphicData>
        </a:graphic>
      </p:graphicFrame>
      <p:sp>
        <p:nvSpPr>
          <p:cNvPr id="5249" name="Rounded Rectangle 9"/>
          <p:cNvSpPr>
            <a:spLocks noChangeArrowheads="1"/>
          </p:cNvSpPr>
          <p:nvPr/>
        </p:nvSpPr>
        <p:spPr bwMode="auto">
          <a:xfrm>
            <a:off x="709613" y="5080000"/>
            <a:ext cx="7483475" cy="1431925"/>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5250" name="TextBox 10"/>
          <p:cNvSpPr txBox="1">
            <a:spLocks noChangeArrowheads="1"/>
          </p:cNvSpPr>
          <p:nvPr/>
        </p:nvSpPr>
        <p:spPr bwMode="auto">
          <a:xfrm>
            <a:off x="825500" y="5094288"/>
            <a:ext cx="7407275" cy="1592262"/>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200"/>
              <a:t>Inbound links</a:t>
            </a:r>
            <a:r>
              <a:rPr lang="en-US" sz="1200" b="0"/>
              <a:t> are links from pages on external sites linking back to your site.</a:t>
            </a:r>
          </a:p>
          <a:p>
            <a:pPr marL="285750" indent="-285750">
              <a:lnSpc>
                <a:spcPct val="90000"/>
              </a:lnSpc>
              <a:buFont typeface="Arial" charset="0"/>
              <a:buChar char="•"/>
            </a:pPr>
            <a:r>
              <a:rPr lang="en-US" sz="1200"/>
              <a:t>Visits</a:t>
            </a:r>
            <a:r>
              <a:rPr lang="en-US" sz="1200" b="0"/>
              <a:t> is the number of visits to your site.</a:t>
            </a:r>
          </a:p>
          <a:p>
            <a:pPr marL="285750" indent="-285750">
              <a:lnSpc>
                <a:spcPct val="90000"/>
              </a:lnSpc>
              <a:buFont typeface="Arial" charset="0"/>
              <a:buChar char="•"/>
            </a:pPr>
            <a:r>
              <a:rPr lang="en-US" sz="1200"/>
              <a:t>Pages/Visit </a:t>
            </a:r>
            <a:r>
              <a:rPr lang="en-US" sz="1200" b="0"/>
              <a:t>(is the average number of pages viewed during a visit to your site.</a:t>
            </a:r>
          </a:p>
          <a:p>
            <a:pPr marL="285750" indent="-285750">
              <a:lnSpc>
                <a:spcPct val="90000"/>
              </a:lnSpc>
              <a:buFont typeface="Arial" charset="0"/>
              <a:buChar char="•"/>
            </a:pPr>
            <a:r>
              <a:rPr lang="en-US" sz="1200"/>
              <a:t>Avg. Visit Duration</a:t>
            </a:r>
            <a:r>
              <a:rPr lang="en-US" sz="1200" b="0"/>
              <a:t> is the average time duration of a session.</a:t>
            </a:r>
          </a:p>
          <a:p>
            <a:pPr marL="285750" indent="-285750">
              <a:lnSpc>
                <a:spcPct val="90000"/>
              </a:lnSpc>
              <a:buFont typeface="Arial" charset="0"/>
              <a:buChar char="•"/>
            </a:pPr>
            <a:r>
              <a:rPr lang="en-US" sz="1200"/>
              <a:t>% New Visits i</a:t>
            </a:r>
            <a:r>
              <a:rPr lang="en-US" sz="1200" b="0"/>
              <a:t>s the percentage of visits that were first-time visits (from people who had never visited your site before).</a:t>
            </a:r>
          </a:p>
          <a:p>
            <a:pPr marL="285750" indent="-285750">
              <a:lnSpc>
                <a:spcPct val="90000"/>
              </a:lnSpc>
              <a:buFont typeface="Arial" charset="0"/>
              <a:buChar char="•"/>
            </a:pPr>
            <a:r>
              <a:rPr lang="en-US" sz="1200"/>
              <a:t>Bounce Rate </a:t>
            </a:r>
            <a:r>
              <a:rPr lang="en-US" sz="1200" b="0"/>
              <a:t>is the percentage of single-page visits (i.e. visits in which the person left your site from the entrance page).</a:t>
            </a:r>
          </a:p>
          <a:p>
            <a:pPr marL="285750" indent="-285750">
              <a:lnSpc>
                <a:spcPct val="90000"/>
              </a:lnSpc>
              <a:buFont typeface="Arial" charset="0"/>
              <a:buChar char="•"/>
            </a:pPr>
            <a:endParaRPr lang="en-US" sz="1200" b="0"/>
          </a:p>
        </p:txBody>
      </p:sp>
      <p:sp>
        <p:nvSpPr>
          <p:cNvPr id="5251" name="TextBox 11"/>
          <p:cNvSpPr txBox="1">
            <a:spLocks noChangeArrowheads="1"/>
          </p:cNvSpPr>
          <p:nvPr/>
        </p:nvSpPr>
        <p:spPr bwMode="auto">
          <a:xfrm>
            <a:off x="633413" y="1249363"/>
            <a:ext cx="4959350" cy="228600"/>
          </a:xfrm>
          <a:prstGeom prst="rect">
            <a:avLst/>
          </a:prstGeom>
          <a:noFill/>
          <a:ln w="9525">
            <a:noFill/>
            <a:miter lim="800000"/>
            <a:headEnd/>
            <a:tailEnd/>
          </a:ln>
        </p:spPr>
        <p:txBody>
          <a:bodyPr>
            <a:spAutoFit/>
          </a:bodyPr>
          <a:lstStyle/>
          <a:p>
            <a:pPr>
              <a:lnSpc>
                <a:spcPct val="75000"/>
              </a:lnSpc>
            </a:pPr>
            <a:r>
              <a:rPr lang="en-US" sz="1200"/>
              <a:t>Google Analytics data from April 28- May 28, 2012</a:t>
            </a:r>
          </a:p>
        </p:txBody>
      </p:sp>
      <p:sp>
        <p:nvSpPr>
          <p:cNvPr id="5252" name="Rectangle 3"/>
          <p:cNvSpPr txBox="1">
            <a:spLocks noChangeArrowheads="1"/>
          </p:cNvSpPr>
          <p:nvPr/>
        </p:nvSpPr>
        <p:spPr bwMode="auto">
          <a:xfrm>
            <a:off x="609600" y="4117975"/>
            <a:ext cx="8534400" cy="827088"/>
          </a:xfrm>
          <a:prstGeom prst="rect">
            <a:avLst/>
          </a:prstGeom>
          <a:noFill/>
          <a:ln w="9525">
            <a:noFill/>
            <a:miter lim="800000"/>
            <a:headEnd/>
            <a:tailEnd/>
          </a:ln>
        </p:spPr>
        <p:txBody>
          <a:bodyPr/>
          <a:lstStyle/>
          <a:p>
            <a:pPr marL="225425" indent="-225425">
              <a:spcBef>
                <a:spcPct val="20000"/>
              </a:spcBef>
              <a:spcAft>
                <a:spcPct val="20000"/>
              </a:spcAft>
              <a:buClr>
                <a:srgbClr val="C41230"/>
              </a:buClr>
              <a:buFontTx/>
              <a:buChar char="•"/>
            </a:pPr>
            <a:r>
              <a:rPr lang="en-US" sz="1800" b="0">
                <a:solidFill>
                  <a:srgbClr val="000000"/>
                </a:solidFill>
              </a:rPr>
              <a:t>20% of referral traffic comes from edisonawards.com (in May)</a:t>
            </a:r>
          </a:p>
          <a:p>
            <a:pPr marL="225425" indent="-225425">
              <a:spcBef>
                <a:spcPct val="20000"/>
              </a:spcBef>
              <a:spcAft>
                <a:spcPct val="20000"/>
              </a:spcAft>
              <a:buClr>
                <a:srgbClr val="C41230"/>
              </a:buClr>
              <a:buFontTx/>
              <a:buChar char="•"/>
            </a:pPr>
            <a:r>
              <a:rPr lang="en-US" sz="1800" b="0">
                <a:solidFill>
                  <a:srgbClr val="000000"/>
                </a:solidFill>
              </a:rPr>
              <a:t>20% of referral traffic approximately comes from career/job websites (in May)</a:t>
            </a:r>
          </a:p>
          <a:p>
            <a:pPr marL="225425" indent="-225425">
              <a:spcBef>
                <a:spcPct val="20000"/>
              </a:spcBef>
              <a:spcAft>
                <a:spcPct val="20000"/>
              </a:spcAft>
              <a:buClr>
                <a:srgbClr val="C41230"/>
              </a:buClr>
              <a:buFontTx/>
              <a:buChar char="•"/>
            </a:pPr>
            <a:endParaRPr lang="en-US" sz="1800" b="0">
              <a:solidFill>
                <a:srgbClr val="000000"/>
              </a:solidFill>
            </a:endParaRPr>
          </a:p>
        </p:txBody>
      </p:sp>
      <p:sp>
        <p:nvSpPr>
          <p:cNvPr id="14" name="Rectangle 13"/>
          <p:cNvSpPr>
            <a:spLocks noChangeArrowheads="1"/>
          </p:cNvSpPr>
          <p:nvPr/>
        </p:nvSpPr>
        <p:spPr bwMode="auto">
          <a:xfrm>
            <a:off x="719138" y="2035175"/>
            <a:ext cx="7585075" cy="692150"/>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
        <p:nvSpPr>
          <p:cNvPr id="15" name="Rectangle 14"/>
          <p:cNvSpPr>
            <a:spLocks noChangeArrowheads="1"/>
          </p:cNvSpPr>
          <p:nvPr/>
        </p:nvSpPr>
        <p:spPr bwMode="auto">
          <a:xfrm>
            <a:off x="723900" y="3405188"/>
            <a:ext cx="7585075" cy="690562"/>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 name="Title 1"/>
          <p:cNvSpPr>
            <a:spLocks noGrp="1"/>
          </p:cNvSpPr>
          <p:nvPr>
            <p:ph type="title"/>
          </p:nvPr>
        </p:nvSpPr>
        <p:spPr>
          <a:xfrm>
            <a:off x="381000" y="325438"/>
            <a:ext cx="8661400" cy="522287"/>
          </a:xfrm>
        </p:spPr>
        <p:txBody>
          <a:bodyPr/>
          <a:lstStyle/>
          <a:p>
            <a:r>
              <a:rPr lang="en-US" smtClean="0">
                <a:solidFill>
                  <a:schemeClr val="bg1"/>
                </a:solidFill>
                <a:cs typeface="ＭＳ Ｐゴシック"/>
              </a:rPr>
              <a:t>Mobile Devices are Used to Access Cardiodx.Com</a:t>
            </a:r>
          </a:p>
        </p:txBody>
      </p:sp>
      <p:sp>
        <p:nvSpPr>
          <p:cNvPr id="6257" name="Content Placeholder 2"/>
          <p:cNvSpPr>
            <a:spLocks noGrp="1"/>
          </p:cNvSpPr>
          <p:nvPr>
            <p:ph idx="1"/>
          </p:nvPr>
        </p:nvSpPr>
        <p:spPr>
          <a:xfrm>
            <a:off x="381000" y="1284288"/>
            <a:ext cx="8534400" cy="779462"/>
          </a:xfrm>
        </p:spPr>
        <p:txBody>
          <a:bodyPr/>
          <a:lstStyle/>
          <a:p>
            <a:r>
              <a:rPr lang="en-US" smtClean="0">
                <a:cs typeface="ＭＳ Ｐゴシック"/>
              </a:rPr>
              <a:t>8.4% of site visits are via mobile devices</a:t>
            </a:r>
          </a:p>
          <a:p>
            <a:r>
              <a:rPr lang="en-US" smtClean="0">
                <a:cs typeface="ＭＳ Ｐゴシック"/>
              </a:rPr>
              <a:t>7.5% of site visits are via Apple iOS devices, iPad and iPhone</a:t>
            </a:r>
          </a:p>
        </p:txBody>
      </p:sp>
      <p:sp>
        <p:nvSpPr>
          <p:cNvPr id="6258" name="Slide Number Placeholder 3"/>
          <p:cNvSpPr>
            <a:spLocks noGrp="1"/>
          </p:cNvSpPr>
          <p:nvPr>
            <p:ph type="sldNum" sz="quarter" idx="10"/>
          </p:nvPr>
        </p:nvSpPr>
        <p:spPr>
          <a:noFill/>
        </p:spPr>
        <p:txBody>
          <a:bodyPr/>
          <a:lstStyle/>
          <a:p>
            <a:fld id="{81EBBF3E-92EB-4C45-9D89-E83EF5B39AE1}" type="slidenum">
              <a:rPr lang="en-US" smtClean="0">
                <a:latin typeface="Arial" charset="0"/>
                <a:ea typeface="ＭＳ Ｐゴシック"/>
                <a:cs typeface="ＭＳ Ｐゴシック"/>
              </a:rPr>
              <a:pPr/>
              <a:t>11</a:t>
            </a:fld>
            <a:endParaRPr lang="en-US" smtClean="0">
              <a:latin typeface="Arial" charset="0"/>
              <a:ea typeface="ＭＳ Ｐゴシック"/>
              <a:cs typeface="ＭＳ Ｐゴシック"/>
            </a:endParaRPr>
          </a:p>
        </p:txBody>
      </p:sp>
      <p:sp>
        <p:nvSpPr>
          <p:cNvPr id="6259"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graphicFrame>
        <p:nvGraphicFramePr>
          <p:cNvPr id="6255" name="Object 111"/>
          <p:cNvGraphicFramePr>
            <a:graphicFrameLocks noChangeAspect="1"/>
          </p:cNvGraphicFramePr>
          <p:nvPr/>
        </p:nvGraphicFramePr>
        <p:xfrm>
          <a:off x="531813" y="2449513"/>
          <a:ext cx="7921625" cy="2159000"/>
        </p:xfrm>
        <a:graphic>
          <a:graphicData uri="http://schemas.openxmlformats.org/presentationml/2006/ole">
            <p:oleObj spid="_x0000_s6255" name="Worksheet" r:id="rId3" imgW="7725600" imgH="2093400" progId="">
              <p:embed/>
            </p:oleObj>
          </a:graphicData>
        </a:graphic>
      </p:graphicFrame>
      <p:sp>
        <p:nvSpPr>
          <p:cNvPr id="6260" name="Rounded Rectangle 7"/>
          <p:cNvSpPr>
            <a:spLocks noChangeArrowheads="1"/>
          </p:cNvSpPr>
          <p:nvPr/>
        </p:nvSpPr>
        <p:spPr bwMode="auto">
          <a:xfrm>
            <a:off x="469900" y="4994275"/>
            <a:ext cx="7786688" cy="1333500"/>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6261" name="TextBox 8"/>
          <p:cNvSpPr txBox="1">
            <a:spLocks noChangeArrowheads="1"/>
          </p:cNvSpPr>
          <p:nvPr/>
        </p:nvSpPr>
        <p:spPr bwMode="auto">
          <a:xfrm>
            <a:off x="512763" y="5045075"/>
            <a:ext cx="7785100" cy="1258888"/>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200"/>
              <a:t>Visits</a:t>
            </a:r>
            <a:r>
              <a:rPr lang="en-US" sz="1200" b="0"/>
              <a:t> is the number of visits to your site.</a:t>
            </a:r>
          </a:p>
          <a:p>
            <a:pPr marL="285750" indent="-285750">
              <a:lnSpc>
                <a:spcPct val="90000"/>
              </a:lnSpc>
              <a:buFont typeface="Arial" charset="0"/>
              <a:buChar char="•"/>
            </a:pPr>
            <a:r>
              <a:rPr lang="en-US" sz="1200"/>
              <a:t>Pages/Visit </a:t>
            </a:r>
            <a:r>
              <a:rPr lang="en-US" sz="1200" b="0"/>
              <a:t>(is the average number of pages viewed during a visit to your site.</a:t>
            </a:r>
          </a:p>
          <a:p>
            <a:pPr marL="285750" indent="-285750">
              <a:lnSpc>
                <a:spcPct val="90000"/>
              </a:lnSpc>
              <a:buFont typeface="Arial" charset="0"/>
              <a:buChar char="•"/>
            </a:pPr>
            <a:r>
              <a:rPr lang="en-US" sz="1200"/>
              <a:t>Avg. Visit Duration</a:t>
            </a:r>
            <a:r>
              <a:rPr lang="en-US" sz="1200" b="0"/>
              <a:t> is the average time duration of a session.</a:t>
            </a:r>
          </a:p>
          <a:p>
            <a:pPr marL="285750" indent="-285750">
              <a:lnSpc>
                <a:spcPct val="90000"/>
              </a:lnSpc>
              <a:buFont typeface="Arial" charset="0"/>
              <a:buChar char="•"/>
            </a:pPr>
            <a:r>
              <a:rPr lang="en-US" sz="1200"/>
              <a:t>% New Visits i</a:t>
            </a:r>
            <a:r>
              <a:rPr lang="en-US" sz="1200" b="0"/>
              <a:t>s the percentage of visits that were first-time visits (from people who had never visited your site before).</a:t>
            </a:r>
          </a:p>
          <a:p>
            <a:pPr marL="285750" indent="-285750">
              <a:lnSpc>
                <a:spcPct val="90000"/>
              </a:lnSpc>
              <a:buFont typeface="Arial" charset="0"/>
              <a:buChar char="•"/>
            </a:pPr>
            <a:r>
              <a:rPr lang="en-US" sz="1200"/>
              <a:t>Bounce Rate </a:t>
            </a:r>
            <a:r>
              <a:rPr lang="en-US" sz="1200" b="0"/>
              <a:t>is the percentage of single-page visits (i.e. visits in which the person left your site from the entrance page).</a:t>
            </a:r>
          </a:p>
        </p:txBody>
      </p:sp>
      <p:sp>
        <p:nvSpPr>
          <p:cNvPr id="6262" name="Rectangle 10"/>
          <p:cNvSpPr>
            <a:spLocks noChangeArrowheads="1"/>
          </p:cNvSpPr>
          <p:nvPr/>
        </p:nvSpPr>
        <p:spPr bwMode="auto">
          <a:xfrm>
            <a:off x="454025" y="2181225"/>
            <a:ext cx="4572000" cy="228600"/>
          </a:xfrm>
          <a:prstGeom prst="rect">
            <a:avLst/>
          </a:prstGeom>
          <a:noFill/>
          <a:ln w="9525">
            <a:noFill/>
            <a:miter lim="800000"/>
            <a:headEnd/>
            <a:tailEnd/>
          </a:ln>
        </p:spPr>
        <p:txBody>
          <a:bodyPr>
            <a:spAutoFit/>
          </a:bodyPr>
          <a:lstStyle/>
          <a:p>
            <a:pPr>
              <a:lnSpc>
                <a:spcPct val="75000"/>
              </a:lnSpc>
            </a:pPr>
            <a:r>
              <a:rPr lang="en-US" sz="1200"/>
              <a:t>Google Analytics data from April 28- May 28, 2012 </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266700" y="371475"/>
            <a:ext cx="8763000" cy="460375"/>
          </a:xfrm>
        </p:spPr>
        <p:txBody>
          <a:bodyPr/>
          <a:lstStyle/>
          <a:p>
            <a:r>
              <a:rPr lang="en-US" sz="2400" smtClean="0">
                <a:solidFill>
                  <a:schemeClr val="bg1"/>
                </a:solidFill>
                <a:cs typeface="ＭＳ Ｐゴシック"/>
              </a:rPr>
              <a:t>Recommendation: CardioDx Should Create a Mobile Website</a:t>
            </a:r>
          </a:p>
        </p:txBody>
      </p:sp>
      <p:sp>
        <p:nvSpPr>
          <p:cNvPr id="78850" name="Content Placeholder 2"/>
          <p:cNvSpPr>
            <a:spLocks noGrp="1"/>
          </p:cNvSpPr>
          <p:nvPr>
            <p:ph idx="1"/>
          </p:nvPr>
        </p:nvSpPr>
        <p:spPr>
          <a:xfrm>
            <a:off x="454025" y="1189038"/>
            <a:ext cx="8180388" cy="2325687"/>
          </a:xfrm>
        </p:spPr>
        <p:txBody>
          <a:bodyPr/>
          <a:lstStyle/>
          <a:p>
            <a:pPr>
              <a:lnSpc>
                <a:spcPct val="100000"/>
              </a:lnSpc>
            </a:pPr>
            <a:r>
              <a:rPr lang="en-US" sz="1800" smtClean="0">
                <a:cs typeface="ＭＳ Ｐゴシック"/>
              </a:rPr>
              <a:t>Mobile device usage is on the rise. By 2014 mobile internet use will have overtaken desktop access.*</a:t>
            </a:r>
          </a:p>
          <a:p>
            <a:pPr lvl="1">
              <a:lnSpc>
                <a:spcPct val="100000"/>
              </a:lnSpc>
            </a:pPr>
            <a:r>
              <a:rPr lang="en-US" sz="1600" smtClean="0"/>
              <a:t>Nearly 10% of visits to CardioDx.com are from mobile devices:  This is a two-fold increase in mobile device visits when compared to the same time period last year.</a:t>
            </a:r>
          </a:p>
          <a:p>
            <a:pPr>
              <a:lnSpc>
                <a:spcPct val="100000"/>
              </a:lnSpc>
            </a:pPr>
            <a:r>
              <a:rPr lang="en-US" sz="1800" smtClean="0">
                <a:cs typeface="ＭＳ Ｐゴシック"/>
              </a:rPr>
              <a:t>Mobile versions of websites are becoming more prevalent and necessary</a:t>
            </a:r>
          </a:p>
          <a:p>
            <a:pPr lvl="1">
              <a:lnSpc>
                <a:spcPct val="100000"/>
              </a:lnSpc>
            </a:pPr>
            <a:r>
              <a:rPr lang="en-US" sz="1600" smtClean="0"/>
              <a:t>CardioDx.com is small and hard to read on a phone screen</a:t>
            </a:r>
          </a:p>
          <a:p>
            <a:pPr lvl="1">
              <a:lnSpc>
                <a:spcPct val="100000"/>
              </a:lnSpc>
            </a:pPr>
            <a:r>
              <a:rPr lang="en-US" sz="1600" smtClean="0"/>
              <a:t>Pfizer’s site is optimized for mobile viewing and easy to read and navigate</a:t>
            </a:r>
          </a:p>
          <a:p>
            <a:pPr lvl="1">
              <a:lnSpc>
                <a:spcPct val="100000"/>
              </a:lnSpc>
            </a:pPr>
            <a:endParaRPr lang="en-US" sz="1600" smtClean="0"/>
          </a:p>
          <a:p>
            <a:pPr lvl="1">
              <a:lnSpc>
                <a:spcPct val="100000"/>
              </a:lnSpc>
            </a:pPr>
            <a:endParaRPr lang="en-US" sz="1600" smtClean="0"/>
          </a:p>
          <a:p>
            <a:pPr lvl="1">
              <a:lnSpc>
                <a:spcPct val="100000"/>
              </a:lnSpc>
            </a:pPr>
            <a:endParaRPr lang="en-US" sz="1600" smtClean="0"/>
          </a:p>
        </p:txBody>
      </p:sp>
      <p:sp>
        <p:nvSpPr>
          <p:cNvPr id="78851" name="Slide Number Placeholder 3"/>
          <p:cNvSpPr>
            <a:spLocks noGrp="1"/>
          </p:cNvSpPr>
          <p:nvPr>
            <p:ph type="sldNum" sz="quarter" idx="10"/>
          </p:nvPr>
        </p:nvSpPr>
        <p:spPr>
          <a:noFill/>
        </p:spPr>
        <p:txBody>
          <a:bodyPr/>
          <a:lstStyle/>
          <a:p>
            <a:fld id="{3C88A9D5-5670-4046-9069-82A09531F721}" type="slidenum">
              <a:rPr lang="en-US" smtClean="0">
                <a:latin typeface="Arial" charset="0"/>
                <a:ea typeface="ＭＳ Ｐゴシック"/>
                <a:cs typeface="ＭＳ Ｐゴシック"/>
              </a:rPr>
              <a:pPr/>
              <a:t>12</a:t>
            </a:fld>
            <a:endParaRPr lang="en-US" smtClean="0">
              <a:latin typeface="Arial" charset="0"/>
              <a:ea typeface="ＭＳ Ｐゴシック"/>
              <a:cs typeface="ＭＳ Ｐゴシック"/>
            </a:endParaRPr>
          </a:p>
        </p:txBody>
      </p:sp>
      <p:sp>
        <p:nvSpPr>
          <p:cNvPr id="78852"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pic>
        <p:nvPicPr>
          <p:cNvPr id="78853" name="Picture 9" descr="photo.PNG"/>
          <p:cNvPicPr>
            <a:picLocks noChangeAspect="1"/>
          </p:cNvPicPr>
          <p:nvPr/>
        </p:nvPicPr>
        <p:blipFill>
          <a:blip r:embed="rId3"/>
          <a:srcRect/>
          <a:stretch>
            <a:fillRect/>
          </a:stretch>
        </p:blipFill>
        <p:spPr bwMode="auto">
          <a:xfrm>
            <a:off x="5802313" y="3681413"/>
            <a:ext cx="1506537" cy="2260600"/>
          </a:xfrm>
          <a:prstGeom prst="rect">
            <a:avLst/>
          </a:prstGeom>
          <a:noFill/>
          <a:ln w="9525">
            <a:noFill/>
            <a:miter lim="800000"/>
            <a:headEnd/>
            <a:tailEnd/>
          </a:ln>
        </p:spPr>
      </p:pic>
      <p:sp>
        <p:nvSpPr>
          <p:cNvPr id="78854" name="TextBox 2"/>
          <p:cNvSpPr txBox="1">
            <a:spLocks noChangeArrowheads="1"/>
          </p:cNvSpPr>
          <p:nvPr/>
        </p:nvSpPr>
        <p:spPr bwMode="auto">
          <a:xfrm>
            <a:off x="631825" y="6276975"/>
            <a:ext cx="3397250" cy="214313"/>
          </a:xfrm>
          <a:prstGeom prst="rect">
            <a:avLst/>
          </a:prstGeom>
          <a:noFill/>
          <a:ln w="9525">
            <a:noFill/>
            <a:miter lim="800000"/>
            <a:headEnd/>
            <a:tailEnd/>
          </a:ln>
        </p:spPr>
        <p:txBody>
          <a:bodyPr wrap="none">
            <a:spAutoFit/>
          </a:bodyPr>
          <a:lstStyle/>
          <a:p>
            <a:pPr>
              <a:lnSpc>
                <a:spcPct val="75000"/>
              </a:lnSpc>
            </a:pPr>
            <a:r>
              <a:rPr lang="en-US" sz="1000" b="0"/>
              <a:t>*ComScore State of the Internet Webinar; June 14, 2012</a:t>
            </a:r>
          </a:p>
        </p:txBody>
      </p:sp>
      <p:pic>
        <p:nvPicPr>
          <p:cNvPr id="78855" name="Picture 5" descr="mobilevisits.jpg"/>
          <p:cNvPicPr>
            <a:picLocks noChangeAspect="1"/>
          </p:cNvPicPr>
          <p:nvPr/>
        </p:nvPicPr>
        <p:blipFill>
          <a:blip r:embed="rId4"/>
          <a:srcRect t="6944" b="66203"/>
          <a:stretch>
            <a:fillRect/>
          </a:stretch>
        </p:blipFill>
        <p:spPr bwMode="auto">
          <a:xfrm>
            <a:off x="346075" y="3725863"/>
            <a:ext cx="5256213" cy="1998662"/>
          </a:xfrm>
          <a:prstGeom prst="rect">
            <a:avLst/>
          </a:prstGeom>
          <a:noFill/>
          <a:ln w="9525">
            <a:noFill/>
            <a:miter lim="800000"/>
            <a:headEnd/>
            <a:tailEnd/>
          </a:ln>
        </p:spPr>
      </p:pic>
      <p:sp>
        <p:nvSpPr>
          <p:cNvPr id="78856" name="TextBox 6"/>
          <p:cNvSpPr txBox="1">
            <a:spLocks noChangeArrowheads="1"/>
          </p:cNvSpPr>
          <p:nvPr/>
        </p:nvSpPr>
        <p:spPr bwMode="auto">
          <a:xfrm>
            <a:off x="369888" y="3717925"/>
            <a:ext cx="2466975" cy="214313"/>
          </a:xfrm>
          <a:prstGeom prst="rect">
            <a:avLst/>
          </a:prstGeom>
          <a:solidFill>
            <a:schemeClr val="bg1"/>
          </a:solidFill>
          <a:ln w="9525">
            <a:noFill/>
            <a:miter lim="800000"/>
            <a:headEnd/>
            <a:tailEnd/>
          </a:ln>
        </p:spPr>
        <p:txBody>
          <a:bodyPr>
            <a:spAutoFit/>
          </a:bodyPr>
          <a:lstStyle/>
          <a:p>
            <a:pPr>
              <a:lnSpc>
                <a:spcPct val="75000"/>
              </a:lnSpc>
            </a:pPr>
            <a:r>
              <a:rPr lang="en-US" sz="1000"/>
              <a:t>CardioDx.com mobile device visits</a:t>
            </a:r>
          </a:p>
        </p:txBody>
      </p:sp>
      <p:sp>
        <p:nvSpPr>
          <p:cNvPr id="78857" name="TextBox 10"/>
          <p:cNvSpPr txBox="1">
            <a:spLocks noChangeArrowheads="1"/>
          </p:cNvSpPr>
          <p:nvPr/>
        </p:nvSpPr>
        <p:spPr bwMode="auto">
          <a:xfrm>
            <a:off x="3560763" y="3759200"/>
            <a:ext cx="2101850" cy="214313"/>
          </a:xfrm>
          <a:prstGeom prst="rect">
            <a:avLst/>
          </a:prstGeom>
          <a:solidFill>
            <a:schemeClr val="bg1"/>
          </a:solidFill>
          <a:ln w="9525">
            <a:noFill/>
            <a:miter lim="800000"/>
            <a:headEnd/>
            <a:tailEnd/>
          </a:ln>
        </p:spPr>
        <p:txBody>
          <a:bodyPr>
            <a:spAutoFit/>
          </a:bodyPr>
          <a:lstStyle/>
          <a:p>
            <a:pPr>
              <a:lnSpc>
                <a:spcPct val="75000"/>
              </a:lnSpc>
            </a:pPr>
            <a:r>
              <a:rPr lang="en-US" sz="1000"/>
              <a:t>Oct 1, 2009 – June 30, 2012</a:t>
            </a:r>
          </a:p>
        </p:txBody>
      </p:sp>
      <p:pic>
        <p:nvPicPr>
          <p:cNvPr id="78858" name="Picture 1"/>
          <p:cNvPicPr>
            <a:picLocks noChangeAspect="1"/>
          </p:cNvPicPr>
          <p:nvPr/>
        </p:nvPicPr>
        <p:blipFill>
          <a:blip r:embed="rId5"/>
          <a:srcRect/>
          <a:stretch>
            <a:fillRect/>
          </a:stretch>
        </p:blipFill>
        <p:spPr bwMode="auto">
          <a:xfrm>
            <a:off x="7466013" y="3678238"/>
            <a:ext cx="1508125" cy="2262187"/>
          </a:xfrm>
          <a:prstGeom prst="rect">
            <a:avLst/>
          </a:prstGeom>
          <a:noFill/>
          <a:ln w="9525">
            <a:noFill/>
            <a:miter lim="800000"/>
            <a:headEnd/>
            <a:tailEnd/>
          </a:ln>
        </p:spPr>
      </p:pic>
      <p:cxnSp>
        <p:nvCxnSpPr>
          <p:cNvPr id="78859" name="Straight Arrow Connector 13"/>
          <p:cNvCxnSpPr>
            <a:cxnSpLocks noChangeShapeType="1"/>
          </p:cNvCxnSpPr>
          <p:nvPr/>
        </p:nvCxnSpPr>
        <p:spPr bwMode="auto">
          <a:xfrm flipV="1">
            <a:off x="3608388" y="4994275"/>
            <a:ext cx="1587" cy="331788"/>
          </a:xfrm>
          <a:prstGeom prst="straightConnector1">
            <a:avLst/>
          </a:prstGeom>
          <a:noFill/>
          <a:ln w="19050" algn="ctr">
            <a:solidFill>
              <a:schemeClr val="accent1"/>
            </a:solidFill>
            <a:round/>
            <a:headEnd type="arrow" w="med" len="med"/>
            <a:tailEnd type="arrow" w="med" len="med"/>
          </a:ln>
        </p:spPr>
      </p:cxnSp>
      <p:cxnSp>
        <p:nvCxnSpPr>
          <p:cNvPr id="78860" name="Straight Connector 21"/>
          <p:cNvCxnSpPr>
            <a:cxnSpLocks noChangeShapeType="1"/>
          </p:cNvCxnSpPr>
          <p:nvPr/>
        </p:nvCxnSpPr>
        <p:spPr bwMode="auto">
          <a:xfrm flipH="1">
            <a:off x="3598863" y="4981575"/>
            <a:ext cx="1947862" cy="7938"/>
          </a:xfrm>
          <a:prstGeom prst="line">
            <a:avLst/>
          </a:prstGeom>
          <a:noFill/>
          <a:ln w="9525" algn="ctr">
            <a:solidFill>
              <a:srgbClr val="C41230"/>
            </a:solidFill>
            <a:prstDash val="sysDash"/>
            <a:round/>
            <a:headEnd/>
            <a:tailEnd/>
          </a:ln>
        </p:spPr>
      </p:cxnSp>
      <p:sp>
        <p:nvSpPr>
          <p:cNvPr id="78861" name="TextBox 29"/>
          <p:cNvSpPr txBox="1">
            <a:spLocks noChangeArrowheads="1"/>
          </p:cNvSpPr>
          <p:nvPr/>
        </p:nvSpPr>
        <p:spPr bwMode="auto">
          <a:xfrm>
            <a:off x="3470275" y="4803775"/>
            <a:ext cx="376238" cy="214313"/>
          </a:xfrm>
          <a:prstGeom prst="rect">
            <a:avLst/>
          </a:prstGeom>
          <a:noFill/>
          <a:ln w="9525">
            <a:noFill/>
            <a:miter lim="800000"/>
            <a:headEnd/>
            <a:tailEnd/>
          </a:ln>
        </p:spPr>
        <p:txBody>
          <a:bodyPr wrap="none">
            <a:spAutoFit/>
          </a:bodyPr>
          <a:lstStyle/>
          <a:p>
            <a:pPr>
              <a:lnSpc>
                <a:spcPct val="75000"/>
              </a:lnSpc>
            </a:pPr>
            <a:r>
              <a:rPr lang="en-US" sz="1000"/>
              <a:t>5%</a:t>
            </a:r>
          </a:p>
        </p:txBody>
      </p:sp>
      <p:sp>
        <p:nvSpPr>
          <p:cNvPr id="78862" name="TextBox 33"/>
          <p:cNvSpPr txBox="1">
            <a:spLocks noChangeArrowheads="1"/>
          </p:cNvSpPr>
          <p:nvPr/>
        </p:nvSpPr>
        <p:spPr bwMode="auto">
          <a:xfrm>
            <a:off x="5357813" y="4792663"/>
            <a:ext cx="441325" cy="214312"/>
          </a:xfrm>
          <a:prstGeom prst="rect">
            <a:avLst/>
          </a:prstGeom>
          <a:noFill/>
          <a:ln w="9525">
            <a:noFill/>
            <a:miter lim="800000"/>
            <a:headEnd/>
            <a:tailEnd/>
          </a:ln>
        </p:spPr>
        <p:txBody>
          <a:bodyPr wrap="none">
            <a:spAutoFit/>
          </a:bodyPr>
          <a:lstStyle/>
          <a:p>
            <a:pPr>
              <a:lnSpc>
                <a:spcPct val="75000"/>
              </a:lnSpc>
            </a:pPr>
            <a:r>
              <a:rPr lang="en-US" sz="1000"/>
              <a:t>10%</a:t>
            </a:r>
          </a:p>
        </p:txBody>
      </p:sp>
      <p:sp>
        <p:nvSpPr>
          <p:cNvPr id="78863" name="TextBox 34"/>
          <p:cNvSpPr txBox="1">
            <a:spLocks noChangeArrowheads="1"/>
          </p:cNvSpPr>
          <p:nvPr/>
        </p:nvSpPr>
        <p:spPr bwMode="auto">
          <a:xfrm>
            <a:off x="3101975" y="5033963"/>
            <a:ext cx="533400" cy="214312"/>
          </a:xfrm>
          <a:prstGeom prst="rect">
            <a:avLst/>
          </a:prstGeom>
          <a:noFill/>
          <a:ln w="9525">
            <a:noFill/>
            <a:miter lim="800000"/>
            <a:headEnd/>
            <a:tailEnd/>
          </a:ln>
        </p:spPr>
        <p:txBody>
          <a:bodyPr wrap="none">
            <a:spAutoFit/>
          </a:bodyPr>
          <a:lstStyle/>
          <a:p>
            <a:pPr>
              <a:lnSpc>
                <a:spcPct val="75000"/>
              </a:lnSpc>
            </a:pPr>
            <a:r>
              <a:rPr lang="en-US" sz="1000"/>
              <a:t>2-fold</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6"/>
          <p:cNvSpPr>
            <a:spLocks noChangeArrowheads="1"/>
          </p:cNvSpPr>
          <p:nvPr/>
        </p:nvSpPr>
        <p:spPr bwMode="auto">
          <a:xfrm>
            <a:off x="211138" y="3925888"/>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0898" name="Title 1"/>
          <p:cNvSpPr>
            <a:spLocks noGrp="1"/>
          </p:cNvSpPr>
          <p:nvPr>
            <p:ph type="title"/>
          </p:nvPr>
        </p:nvSpPr>
        <p:spPr>
          <a:xfrm>
            <a:off x="381000" y="390525"/>
            <a:ext cx="8636000" cy="519113"/>
          </a:xfrm>
        </p:spPr>
        <p:txBody>
          <a:bodyPr/>
          <a:lstStyle/>
          <a:p>
            <a:r>
              <a:rPr lang="en-US" smtClean="0">
                <a:solidFill>
                  <a:schemeClr val="bg1"/>
                </a:solidFill>
                <a:cs typeface="ＭＳ Ｐゴシック"/>
              </a:rPr>
              <a:t>Top 3 Homepage Clicks*</a:t>
            </a:r>
          </a:p>
        </p:txBody>
      </p:sp>
      <p:sp>
        <p:nvSpPr>
          <p:cNvPr id="80899" name="Slide Number Placeholder 3"/>
          <p:cNvSpPr>
            <a:spLocks noGrp="1"/>
          </p:cNvSpPr>
          <p:nvPr>
            <p:ph type="sldNum" sz="quarter" idx="10"/>
          </p:nvPr>
        </p:nvSpPr>
        <p:spPr>
          <a:noFill/>
        </p:spPr>
        <p:txBody>
          <a:bodyPr/>
          <a:lstStyle/>
          <a:p>
            <a:fld id="{3ADBD916-F0EE-4E48-AAC9-B0A520510EBC}" type="slidenum">
              <a:rPr lang="en-US" smtClean="0">
                <a:latin typeface="Arial" charset="0"/>
                <a:ea typeface="ＭＳ Ｐゴシック"/>
                <a:cs typeface="ＭＳ Ｐゴシック"/>
              </a:rPr>
              <a:pPr/>
              <a:t>13</a:t>
            </a:fld>
            <a:endParaRPr lang="en-US" smtClean="0">
              <a:latin typeface="Arial" charset="0"/>
              <a:ea typeface="ＭＳ Ｐゴシック"/>
              <a:cs typeface="ＭＳ Ｐゴシック"/>
            </a:endParaRPr>
          </a:p>
        </p:txBody>
      </p:sp>
      <p:sp>
        <p:nvSpPr>
          <p:cNvPr id="8090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pic>
        <p:nvPicPr>
          <p:cNvPr id="80901" name="Picture 9" descr="inpageanalytics.tiff"/>
          <p:cNvPicPr>
            <a:picLocks noChangeAspect="1"/>
          </p:cNvPicPr>
          <p:nvPr/>
        </p:nvPicPr>
        <p:blipFill>
          <a:blip r:embed="rId3"/>
          <a:srcRect l="24493" t="31802" r="25507" b="12482"/>
          <a:stretch>
            <a:fillRect/>
          </a:stretch>
        </p:blipFill>
        <p:spPr bwMode="auto">
          <a:xfrm>
            <a:off x="922338" y="1247775"/>
            <a:ext cx="7224712" cy="4999038"/>
          </a:xfrm>
          <a:prstGeom prst="rect">
            <a:avLst/>
          </a:prstGeom>
          <a:noFill/>
          <a:ln w="9525">
            <a:noFill/>
            <a:miter lim="800000"/>
            <a:headEnd/>
            <a:tailEnd/>
          </a:ln>
        </p:spPr>
      </p:pic>
      <p:sp>
        <p:nvSpPr>
          <p:cNvPr id="80902" name="TextBox 10"/>
          <p:cNvSpPr txBox="1">
            <a:spLocks noChangeArrowheads="1"/>
          </p:cNvSpPr>
          <p:nvPr/>
        </p:nvSpPr>
        <p:spPr bwMode="auto">
          <a:xfrm>
            <a:off x="358775" y="6299200"/>
            <a:ext cx="6292850" cy="206375"/>
          </a:xfrm>
          <a:prstGeom prst="rect">
            <a:avLst/>
          </a:prstGeom>
          <a:noFill/>
          <a:ln w="9525">
            <a:noFill/>
            <a:miter lim="800000"/>
            <a:headEnd/>
            <a:tailEnd/>
          </a:ln>
        </p:spPr>
        <p:txBody>
          <a:bodyPr>
            <a:spAutoFit/>
          </a:bodyPr>
          <a:lstStyle/>
          <a:p>
            <a:pPr>
              <a:lnSpc>
                <a:spcPct val="75000"/>
              </a:lnSpc>
            </a:pPr>
            <a:r>
              <a:rPr lang="en-US" sz="1000" b="0"/>
              <a:t>*Google Analytics data from April 28- May 28, 2012. Click data excludes Flash animation.</a:t>
            </a:r>
          </a:p>
        </p:txBody>
      </p:sp>
      <p:sp>
        <p:nvSpPr>
          <p:cNvPr id="80903" name="Rectangle 2"/>
          <p:cNvSpPr>
            <a:spLocks noChangeArrowheads="1"/>
          </p:cNvSpPr>
          <p:nvPr/>
        </p:nvSpPr>
        <p:spPr bwMode="auto">
          <a:xfrm>
            <a:off x="2336800" y="1557338"/>
            <a:ext cx="496888"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2.2%</a:t>
            </a:r>
          </a:p>
        </p:txBody>
      </p:sp>
      <p:sp>
        <p:nvSpPr>
          <p:cNvPr id="80904" name="Rectangle 7"/>
          <p:cNvSpPr>
            <a:spLocks noChangeArrowheads="1"/>
          </p:cNvSpPr>
          <p:nvPr/>
        </p:nvSpPr>
        <p:spPr bwMode="auto">
          <a:xfrm>
            <a:off x="3213100" y="1514475"/>
            <a:ext cx="498475" cy="201613"/>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3.1%</a:t>
            </a:r>
          </a:p>
        </p:txBody>
      </p:sp>
      <p:sp>
        <p:nvSpPr>
          <p:cNvPr id="80905" name="Rectangle 8"/>
          <p:cNvSpPr>
            <a:spLocks noChangeArrowheads="1"/>
          </p:cNvSpPr>
          <p:nvPr/>
        </p:nvSpPr>
        <p:spPr bwMode="auto">
          <a:xfrm>
            <a:off x="769938" y="1182688"/>
            <a:ext cx="700087" cy="303212"/>
          </a:xfrm>
          <a:prstGeom prst="rect">
            <a:avLst/>
          </a:prstGeom>
          <a:solidFill>
            <a:srgbClr val="FF6600"/>
          </a:solidFill>
          <a:ln w="9525" algn="ctr">
            <a:solidFill>
              <a:schemeClr val="tx2"/>
            </a:solidFill>
            <a:round/>
            <a:headEnd/>
            <a:tailEnd/>
          </a:ln>
        </p:spPr>
        <p:txBody>
          <a:bodyPr anchor="ctr"/>
          <a:lstStyle/>
          <a:p>
            <a:pPr>
              <a:lnSpc>
                <a:spcPct val="75000"/>
              </a:lnSpc>
            </a:pPr>
            <a:r>
              <a:rPr lang="en-US" sz="1600">
                <a:solidFill>
                  <a:srgbClr val="000000"/>
                </a:solidFill>
              </a:rPr>
              <a:t>8.8%</a:t>
            </a:r>
          </a:p>
        </p:txBody>
      </p:sp>
      <p:sp>
        <p:nvSpPr>
          <p:cNvPr id="80906" name="Rectangle 11"/>
          <p:cNvSpPr>
            <a:spLocks noChangeArrowheads="1"/>
          </p:cNvSpPr>
          <p:nvPr/>
        </p:nvSpPr>
        <p:spPr bwMode="auto">
          <a:xfrm>
            <a:off x="4541838" y="1558925"/>
            <a:ext cx="496887" cy="201613"/>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0.8%</a:t>
            </a:r>
          </a:p>
        </p:txBody>
      </p:sp>
      <p:sp>
        <p:nvSpPr>
          <p:cNvPr id="80907" name="Rectangle 12"/>
          <p:cNvSpPr>
            <a:spLocks noChangeArrowheads="1"/>
          </p:cNvSpPr>
          <p:nvPr/>
        </p:nvSpPr>
        <p:spPr bwMode="auto">
          <a:xfrm>
            <a:off x="5738813" y="1554163"/>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0.6%</a:t>
            </a:r>
          </a:p>
        </p:txBody>
      </p:sp>
      <p:sp>
        <p:nvSpPr>
          <p:cNvPr id="80908" name="Rectangle 13"/>
          <p:cNvSpPr>
            <a:spLocks noChangeArrowheads="1"/>
          </p:cNvSpPr>
          <p:nvPr/>
        </p:nvSpPr>
        <p:spPr bwMode="auto">
          <a:xfrm>
            <a:off x="6545263" y="1560513"/>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4.3%</a:t>
            </a:r>
          </a:p>
        </p:txBody>
      </p:sp>
      <p:sp>
        <p:nvSpPr>
          <p:cNvPr id="80909" name="Rectangle 14"/>
          <p:cNvSpPr>
            <a:spLocks noChangeArrowheads="1"/>
          </p:cNvSpPr>
          <p:nvPr/>
        </p:nvSpPr>
        <p:spPr bwMode="auto">
          <a:xfrm>
            <a:off x="5280025" y="4100513"/>
            <a:ext cx="496888"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0.3%</a:t>
            </a:r>
          </a:p>
        </p:txBody>
      </p:sp>
      <p:sp>
        <p:nvSpPr>
          <p:cNvPr id="80910" name="Rectangle 15"/>
          <p:cNvSpPr>
            <a:spLocks noChangeArrowheads="1"/>
          </p:cNvSpPr>
          <p:nvPr/>
        </p:nvSpPr>
        <p:spPr bwMode="auto">
          <a:xfrm>
            <a:off x="5330825" y="4776788"/>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0.9%</a:t>
            </a:r>
          </a:p>
        </p:txBody>
      </p:sp>
      <p:sp>
        <p:nvSpPr>
          <p:cNvPr id="80911" name="Rectangle 16"/>
          <p:cNvSpPr>
            <a:spLocks noChangeArrowheads="1"/>
          </p:cNvSpPr>
          <p:nvPr/>
        </p:nvSpPr>
        <p:spPr bwMode="auto">
          <a:xfrm>
            <a:off x="5260975" y="5005388"/>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0.8%</a:t>
            </a:r>
          </a:p>
        </p:txBody>
      </p:sp>
      <p:sp>
        <p:nvSpPr>
          <p:cNvPr id="80912" name="Rectangle 17"/>
          <p:cNvSpPr>
            <a:spLocks noChangeArrowheads="1"/>
          </p:cNvSpPr>
          <p:nvPr/>
        </p:nvSpPr>
        <p:spPr bwMode="auto">
          <a:xfrm>
            <a:off x="6937375" y="5770563"/>
            <a:ext cx="706438" cy="276225"/>
          </a:xfrm>
          <a:prstGeom prst="rect">
            <a:avLst/>
          </a:prstGeom>
          <a:solidFill>
            <a:srgbClr val="FF6600"/>
          </a:solidFill>
          <a:ln w="9525" algn="ctr">
            <a:solidFill>
              <a:schemeClr val="tx2"/>
            </a:solidFill>
            <a:round/>
            <a:headEnd/>
            <a:tailEnd/>
          </a:ln>
        </p:spPr>
        <p:txBody>
          <a:bodyPr anchor="ctr"/>
          <a:lstStyle/>
          <a:p>
            <a:pPr>
              <a:lnSpc>
                <a:spcPct val="75000"/>
              </a:lnSpc>
            </a:pPr>
            <a:r>
              <a:rPr lang="en-US" sz="1600">
                <a:solidFill>
                  <a:srgbClr val="000000"/>
                </a:solidFill>
              </a:rPr>
              <a:t>3.9%</a:t>
            </a:r>
          </a:p>
        </p:txBody>
      </p:sp>
      <p:sp>
        <p:nvSpPr>
          <p:cNvPr id="80913" name="Rectangle 18"/>
          <p:cNvSpPr>
            <a:spLocks noChangeArrowheads="1"/>
          </p:cNvSpPr>
          <p:nvPr/>
        </p:nvSpPr>
        <p:spPr bwMode="auto">
          <a:xfrm>
            <a:off x="6411913" y="5834063"/>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0.5%</a:t>
            </a:r>
          </a:p>
        </p:txBody>
      </p:sp>
      <p:sp>
        <p:nvSpPr>
          <p:cNvPr id="80914" name="Rectangle 19"/>
          <p:cNvSpPr>
            <a:spLocks noChangeArrowheads="1"/>
          </p:cNvSpPr>
          <p:nvPr/>
        </p:nvSpPr>
        <p:spPr bwMode="auto">
          <a:xfrm>
            <a:off x="5057775" y="5842000"/>
            <a:ext cx="498475" cy="201613"/>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0.1%</a:t>
            </a:r>
          </a:p>
        </p:txBody>
      </p:sp>
      <p:sp>
        <p:nvSpPr>
          <p:cNvPr id="80915" name="Rectangle 20"/>
          <p:cNvSpPr>
            <a:spLocks noChangeArrowheads="1"/>
          </p:cNvSpPr>
          <p:nvPr/>
        </p:nvSpPr>
        <p:spPr bwMode="auto">
          <a:xfrm>
            <a:off x="4532313" y="5840413"/>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0.2%</a:t>
            </a:r>
          </a:p>
        </p:txBody>
      </p:sp>
      <p:sp>
        <p:nvSpPr>
          <p:cNvPr id="80916" name="Rectangle 21"/>
          <p:cNvSpPr>
            <a:spLocks noChangeArrowheads="1"/>
          </p:cNvSpPr>
          <p:nvPr/>
        </p:nvSpPr>
        <p:spPr bwMode="auto">
          <a:xfrm>
            <a:off x="3322638" y="5838825"/>
            <a:ext cx="498475" cy="201613"/>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1.1%</a:t>
            </a:r>
          </a:p>
        </p:txBody>
      </p:sp>
      <p:sp>
        <p:nvSpPr>
          <p:cNvPr id="80917" name="Rectangle 24"/>
          <p:cNvSpPr>
            <a:spLocks noChangeArrowheads="1"/>
          </p:cNvSpPr>
          <p:nvPr/>
        </p:nvSpPr>
        <p:spPr bwMode="auto">
          <a:xfrm>
            <a:off x="3038475" y="4838700"/>
            <a:ext cx="496888" cy="201613"/>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2.9%</a:t>
            </a:r>
          </a:p>
        </p:txBody>
      </p:sp>
      <p:sp>
        <p:nvSpPr>
          <p:cNvPr id="80918" name="Rectangle 25"/>
          <p:cNvSpPr>
            <a:spLocks noChangeArrowheads="1"/>
          </p:cNvSpPr>
          <p:nvPr/>
        </p:nvSpPr>
        <p:spPr bwMode="auto">
          <a:xfrm>
            <a:off x="3067050" y="4075113"/>
            <a:ext cx="498475" cy="201612"/>
          </a:xfrm>
          <a:prstGeom prst="rect">
            <a:avLst/>
          </a:prstGeom>
          <a:solidFill>
            <a:srgbClr val="FF6600"/>
          </a:solidFill>
          <a:ln w="9525" algn="ctr">
            <a:solidFill>
              <a:schemeClr val="tx2"/>
            </a:solidFill>
            <a:round/>
            <a:headEnd/>
            <a:tailEnd/>
          </a:ln>
        </p:spPr>
        <p:txBody>
          <a:bodyPr anchor="ctr"/>
          <a:lstStyle/>
          <a:p>
            <a:pPr>
              <a:lnSpc>
                <a:spcPct val="75000"/>
              </a:lnSpc>
            </a:pPr>
            <a:r>
              <a:rPr lang="en-US" sz="1100" b="0">
                <a:solidFill>
                  <a:srgbClr val="000000"/>
                </a:solidFill>
              </a:rPr>
              <a:t>0.1%</a:t>
            </a:r>
          </a:p>
        </p:txBody>
      </p:sp>
      <p:sp>
        <p:nvSpPr>
          <p:cNvPr id="80919" name="Rectangle 26"/>
          <p:cNvSpPr>
            <a:spLocks noChangeArrowheads="1"/>
          </p:cNvSpPr>
          <p:nvPr/>
        </p:nvSpPr>
        <p:spPr bwMode="auto">
          <a:xfrm>
            <a:off x="620713" y="3968750"/>
            <a:ext cx="679450" cy="274638"/>
          </a:xfrm>
          <a:prstGeom prst="rect">
            <a:avLst/>
          </a:prstGeom>
          <a:solidFill>
            <a:srgbClr val="FF6600"/>
          </a:solidFill>
          <a:ln w="9525" algn="ctr">
            <a:solidFill>
              <a:schemeClr val="tx2"/>
            </a:solidFill>
            <a:round/>
            <a:headEnd/>
            <a:tailEnd/>
          </a:ln>
        </p:spPr>
        <p:txBody>
          <a:bodyPr anchor="ctr"/>
          <a:lstStyle/>
          <a:p>
            <a:pPr>
              <a:lnSpc>
                <a:spcPct val="75000"/>
              </a:lnSpc>
            </a:pPr>
            <a:r>
              <a:rPr lang="en-US" sz="1600">
                <a:solidFill>
                  <a:srgbClr val="000000"/>
                </a:solidFill>
              </a:rPr>
              <a:t>12%</a:t>
            </a:r>
          </a:p>
        </p:txBody>
      </p:sp>
      <p:sp>
        <p:nvSpPr>
          <p:cNvPr id="80920" name="Rectangle 27"/>
          <p:cNvSpPr>
            <a:spLocks noChangeArrowheads="1"/>
          </p:cNvSpPr>
          <p:nvPr/>
        </p:nvSpPr>
        <p:spPr bwMode="auto">
          <a:xfrm>
            <a:off x="815975" y="4833938"/>
            <a:ext cx="498475" cy="201612"/>
          </a:xfrm>
          <a:prstGeom prst="rect">
            <a:avLst/>
          </a:prstGeom>
          <a:solidFill>
            <a:schemeClr val="bg1"/>
          </a:solidFill>
          <a:ln w="9525" algn="ctr">
            <a:noFill/>
            <a:round/>
            <a:headEnd/>
            <a:tailEnd/>
          </a:ln>
        </p:spPr>
        <p:txBody>
          <a:bodyPr anchor="ctr"/>
          <a:lstStyle/>
          <a:p>
            <a:pPr>
              <a:lnSpc>
                <a:spcPct val="75000"/>
              </a:lnSpc>
            </a:pPr>
            <a:endParaRPr lang="en-US" sz="1100" b="0">
              <a:solidFill>
                <a:srgbClr val="000000"/>
              </a:solidFill>
            </a:endParaRPr>
          </a:p>
        </p:txBody>
      </p:sp>
      <p:cxnSp>
        <p:nvCxnSpPr>
          <p:cNvPr id="80921" name="Straight Connector 6"/>
          <p:cNvCxnSpPr>
            <a:cxnSpLocks noChangeShapeType="1"/>
          </p:cNvCxnSpPr>
          <p:nvPr/>
        </p:nvCxnSpPr>
        <p:spPr bwMode="auto">
          <a:xfrm flipH="1" flipV="1">
            <a:off x="1400175" y="1482725"/>
            <a:ext cx="131763" cy="61913"/>
          </a:xfrm>
          <a:prstGeom prst="line">
            <a:avLst/>
          </a:prstGeom>
          <a:noFill/>
          <a:ln w="19050" algn="ctr">
            <a:solidFill>
              <a:schemeClr val="tx1"/>
            </a:solidFill>
            <a:round/>
            <a:headEnd/>
            <a:tailEnd/>
          </a:ln>
        </p:spPr>
      </p:cxnSp>
      <p:cxnSp>
        <p:nvCxnSpPr>
          <p:cNvPr id="80922" name="Straight Connector 30"/>
          <p:cNvCxnSpPr>
            <a:cxnSpLocks noChangeShapeType="1"/>
          </p:cNvCxnSpPr>
          <p:nvPr/>
        </p:nvCxnSpPr>
        <p:spPr bwMode="auto">
          <a:xfrm flipH="1" flipV="1">
            <a:off x="2809875" y="1736725"/>
            <a:ext cx="130175" cy="61913"/>
          </a:xfrm>
          <a:prstGeom prst="line">
            <a:avLst/>
          </a:prstGeom>
          <a:noFill/>
          <a:ln w="19050" algn="ctr">
            <a:solidFill>
              <a:schemeClr val="tx1"/>
            </a:solidFill>
            <a:round/>
            <a:headEnd/>
            <a:tailEnd/>
          </a:ln>
        </p:spPr>
      </p:cxnSp>
      <p:cxnSp>
        <p:nvCxnSpPr>
          <p:cNvPr id="80923" name="Straight Connector 31"/>
          <p:cNvCxnSpPr>
            <a:cxnSpLocks noChangeShapeType="1"/>
          </p:cNvCxnSpPr>
          <p:nvPr/>
        </p:nvCxnSpPr>
        <p:spPr bwMode="auto">
          <a:xfrm flipH="1" flipV="1">
            <a:off x="3698875" y="1717675"/>
            <a:ext cx="131763" cy="61913"/>
          </a:xfrm>
          <a:prstGeom prst="line">
            <a:avLst/>
          </a:prstGeom>
          <a:noFill/>
          <a:ln w="19050" algn="ctr">
            <a:solidFill>
              <a:schemeClr val="tx1"/>
            </a:solidFill>
            <a:round/>
            <a:headEnd/>
            <a:tailEnd/>
          </a:ln>
        </p:spPr>
      </p:cxnSp>
      <p:cxnSp>
        <p:nvCxnSpPr>
          <p:cNvPr id="80924" name="Straight Connector 32"/>
          <p:cNvCxnSpPr>
            <a:cxnSpLocks noChangeShapeType="1"/>
          </p:cNvCxnSpPr>
          <p:nvPr/>
        </p:nvCxnSpPr>
        <p:spPr bwMode="auto">
          <a:xfrm flipH="1" flipV="1">
            <a:off x="5037138" y="1770063"/>
            <a:ext cx="265112" cy="50800"/>
          </a:xfrm>
          <a:prstGeom prst="line">
            <a:avLst/>
          </a:prstGeom>
          <a:noFill/>
          <a:ln w="19050" algn="ctr">
            <a:solidFill>
              <a:schemeClr val="tx1"/>
            </a:solidFill>
            <a:round/>
            <a:headEnd/>
            <a:tailEnd/>
          </a:ln>
        </p:spPr>
      </p:cxnSp>
      <p:cxnSp>
        <p:nvCxnSpPr>
          <p:cNvPr id="80925" name="Straight Connector 33"/>
          <p:cNvCxnSpPr>
            <a:cxnSpLocks noChangeShapeType="1"/>
          </p:cNvCxnSpPr>
          <p:nvPr/>
        </p:nvCxnSpPr>
        <p:spPr bwMode="auto">
          <a:xfrm flipH="1" flipV="1">
            <a:off x="6221413" y="1760538"/>
            <a:ext cx="130175" cy="61912"/>
          </a:xfrm>
          <a:prstGeom prst="line">
            <a:avLst/>
          </a:prstGeom>
          <a:noFill/>
          <a:ln w="19050" algn="ctr">
            <a:solidFill>
              <a:schemeClr val="tx1"/>
            </a:solidFill>
            <a:round/>
            <a:headEnd/>
            <a:tailEnd/>
          </a:ln>
        </p:spPr>
      </p:cxnSp>
      <p:cxnSp>
        <p:nvCxnSpPr>
          <p:cNvPr id="80926" name="Straight Connector 34"/>
          <p:cNvCxnSpPr>
            <a:cxnSpLocks noChangeShapeType="1"/>
          </p:cNvCxnSpPr>
          <p:nvPr/>
        </p:nvCxnSpPr>
        <p:spPr bwMode="auto">
          <a:xfrm flipH="1" flipV="1">
            <a:off x="7027863" y="1758950"/>
            <a:ext cx="130175" cy="61913"/>
          </a:xfrm>
          <a:prstGeom prst="line">
            <a:avLst/>
          </a:prstGeom>
          <a:noFill/>
          <a:ln w="19050" algn="ctr">
            <a:solidFill>
              <a:schemeClr val="tx1"/>
            </a:solidFill>
            <a:round/>
            <a:headEnd/>
            <a:tailEnd/>
          </a:ln>
        </p:spPr>
      </p:cxnSp>
      <p:cxnSp>
        <p:nvCxnSpPr>
          <p:cNvPr id="80927" name="Straight Connector 35"/>
          <p:cNvCxnSpPr>
            <a:cxnSpLocks noChangeShapeType="1"/>
          </p:cNvCxnSpPr>
          <p:nvPr/>
        </p:nvCxnSpPr>
        <p:spPr bwMode="auto">
          <a:xfrm flipH="1" flipV="1">
            <a:off x="1300163" y="4206875"/>
            <a:ext cx="131762" cy="61913"/>
          </a:xfrm>
          <a:prstGeom prst="line">
            <a:avLst/>
          </a:prstGeom>
          <a:noFill/>
          <a:ln w="19050" algn="ctr">
            <a:solidFill>
              <a:schemeClr val="tx1"/>
            </a:solidFill>
            <a:round/>
            <a:headEnd/>
            <a:tailEnd/>
          </a:ln>
        </p:spPr>
      </p:cxnSp>
      <p:cxnSp>
        <p:nvCxnSpPr>
          <p:cNvPr id="80928" name="Straight Connector 37"/>
          <p:cNvCxnSpPr>
            <a:cxnSpLocks noChangeShapeType="1"/>
          </p:cNvCxnSpPr>
          <p:nvPr/>
        </p:nvCxnSpPr>
        <p:spPr bwMode="auto">
          <a:xfrm flipH="1" flipV="1">
            <a:off x="3562350" y="4175125"/>
            <a:ext cx="93663" cy="55563"/>
          </a:xfrm>
          <a:prstGeom prst="line">
            <a:avLst/>
          </a:prstGeom>
          <a:noFill/>
          <a:ln w="19050" algn="ctr">
            <a:solidFill>
              <a:schemeClr val="tx1"/>
            </a:solidFill>
            <a:round/>
            <a:headEnd/>
            <a:tailEnd/>
          </a:ln>
        </p:spPr>
      </p:cxnSp>
      <p:cxnSp>
        <p:nvCxnSpPr>
          <p:cNvPr id="80929" name="Straight Connector 40"/>
          <p:cNvCxnSpPr>
            <a:cxnSpLocks noChangeShapeType="1"/>
          </p:cNvCxnSpPr>
          <p:nvPr/>
        </p:nvCxnSpPr>
        <p:spPr bwMode="auto">
          <a:xfrm flipH="1" flipV="1">
            <a:off x="3544888" y="4951413"/>
            <a:ext cx="93662" cy="55562"/>
          </a:xfrm>
          <a:prstGeom prst="line">
            <a:avLst/>
          </a:prstGeom>
          <a:noFill/>
          <a:ln w="19050" algn="ctr">
            <a:solidFill>
              <a:schemeClr val="tx1"/>
            </a:solidFill>
            <a:round/>
            <a:headEnd/>
            <a:tailEnd/>
          </a:ln>
        </p:spPr>
      </p:cxnSp>
      <p:cxnSp>
        <p:nvCxnSpPr>
          <p:cNvPr id="80930" name="Straight Connector 41"/>
          <p:cNvCxnSpPr>
            <a:cxnSpLocks noChangeShapeType="1"/>
          </p:cNvCxnSpPr>
          <p:nvPr/>
        </p:nvCxnSpPr>
        <p:spPr bwMode="auto">
          <a:xfrm flipH="1" flipV="1">
            <a:off x="3235325" y="6003925"/>
            <a:ext cx="93663" cy="55563"/>
          </a:xfrm>
          <a:prstGeom prst="line">
            <a:avLst/>
          </a:prstGeom>
          <a:noFill/>
          <a:ln w="19050" algn="ctr">
            <a:solidFill>
              <a:schemeClr val="tx1"/>
            </a:solidFill>
            <a:round/>
            <a:headEnd/>
            <a:tailEnd/>
          </a:ln>
        </p:spPr>
      </p:cxnSp>
      <p:cxnSp>
        <p:nvCxnSpPr>
          <p:cNvPr id="80931" name="Straight Connector 42"/>
          <p:cNvCxnSpPr>
            <a:cxnSpLocks noChangeShapeType="1"/>
          </p:cNvCxnSpPr>
          <p:nvPr/>
        </p:nvCxnSpPr>
        <p:spPr bwMode="auto">
          <a:xfrm flipH="1" flipV="1">
            <a:off x="3803650" y="6002338"/>
            <a:ext cx="93663" cy="55562"/>
          </a:xfrm>
          <a:prstGeom prst="line">
            <a:avLst/>
          </a:prstGeom>
          <a:noFill/>
          <a:ln w="19050" algn="ctr">
            <a:solidFill>
              <a:schemeClr val="tx1"/>
            </a:solidFill>
            <a:round/>
            <a:headEnd/>
            <a:tailEnd/>
          </a:ln>
        </p:spPr>
      </p:cxnSp>
      <p:cxnSp>
        <p:nvCxnSpPr>
          <p:cNvPr id="80932" name="Straight Connector 44"/>
          <p:cNvCxnSpPr>
            <a:cxnSpLocks noChangeShapeType="1"/>
          </p:cNvCxnSpPr>
          <p:nvPr/>
        </p:nvCxnSpPr>
        <p:spPr bwMode="auto">
          <a:xfrm flipH="1" flipV="1">
            <a:off x="4987925" y="6016625"/>
            <a:ext cx="93663" cy="55563"/>
          </a:xfrm>
          <a:prstGeom prst="line">
            <a:avLst/>
          </a:prstGeom>
          <a:noFill/>
          <a:ln w="19050" algn="ctr">
            <a:solidFill>
              <a:schemeClr val="tx1"/>
            </a:solidFill>
            <a:round/>
            <a:headEnd/>
            <a:tailEnd/>
          </a:ln>
        </p:spPr>
      </p:cxnSp>
      <p:cxnSp>
        <p:nvCxnSpPr>
          <p:cNvPr id="80933" name="Straight Connector 45"/>
          <p:cNvCxnSpPr>
            <a:cxnSpLocks noChangeShapeType="1"/>
          </p:cNvCxnSpPr>
          <p:nvPr/>
        </p:nvCxnSpPr>
        <p:spPr bwMode="auto">
          <a:xfrm flipH="1" flipV="1">
            <a:off x="5532438" y="5983288"/>
            <a:ext cx="93662" cy="55562"/>
          </a:xfrm>
          <a:prstGeom prst="line">
            <a:avLst/>
          </a:prstGeom>
          <a:noFill/>
          <a:ln w="19050" algn="ctr">
            <a:solidFill>
              <a:schemeClr val="tx1"/>
            </a:solidFill>
            <a:round/>
            <a:headEnd/>
            <a:tailEnd/>
          </a:ln>
        </p:spPr>
      </p:cxnSp>
      <p:cxnSp>
        <p:nvCxnSpPr>
          <p:cNvPr id="80934" name="Straight Connector 46"/>
          <p:cNvCxnSpPr>
            <a:cxnSpLocks noChangeShapeType="1"/>
          </p:cNvCxnSpPr>
          <p:nvPr/>
        </p:nvCxnSpPr>
        <p:spPr bwMode="auto">
          <a:xfrm flipH="1" flipV="1">
            <a:off x="6854825" y="6005513"/>
            <a:ext cx="93663" cy="55562"/>
          </a:xfrm>
          <a:prstGeom prst="line">
            <a:avLst/>
          </a:prstGeom>
          <a:noFill/>
          <a:ln w="19050" algn="ctr">
            <a:solidFill>
              <a:schemeClr val="tx1"/>
            </a:solidFill>
            <a:round/>
            <a:headEnd/>
            <a:tailEnd/>
          </a:ln>
        </p:spPr>
      </p:cxnSp>
      <p:cxnSp>
        <p:nvCxnSpPr>
          <p:cNvPr id="80935" name="Straight Connector 48"/>
          <p:cNvCxnSpPr>
            <a:cxnSpLocks noChangeShapeType="1"/>
          </p:cNvCxnSpPr>
          <p:nvPr/>
        </p:nvCxnSpPr>
        <p:spPr bwMode="auto">
          <a:xfrm flipH="1" flipV="1">
            <a:off x="7566025" y="6000750"/>
            <a:ext cx="146050" cy="46038"/>
          </a:xfrm>
          <a:prstGeom prst="line">
            <a:avLst/>
          </a:prstGeom>
          <a:noFill/>
          <a:ln w="19050" algn="ctr">
            <a:solidFill>
              <a:schemeClr val="tx1"/>
            </a:solidFill>
            <a:round/>
            <a:headEnd/>
            <a:tailEnd/>
          </a:ln>
        </p:spPr>
      </p:cxnSp>
      <p:cxnSp>
        <p:nvCxnSpPr>
          <p:cNvPr id="80936" name="Straight Connector 49"/>
          <p:cNvCxnSpPr>
            <a:cxnSpLocks noChangeShapeType="1"/>
          </p:cNvCxnSpPr>
          <p:nvPr/>
        </p:nvCxnSpPr>
        <p:spPr bwMode="auto">
          <a:xfrm flipH="1" flipV="1">
            <a:off x="5745163" y="5087938"/>
            <a:ext cx="93662" cy="55562"/>
          </a:xfrm>
          <a:prstGeom prst="line">
            <a:avLst/>
          </a:prstGeom>
          <a:noFill/>
          <a:ln w="19050" algn="ctr">
            <a:solidFill>
              <a:schemeClr val="tx1"/>
            </a:solidFill>
            <a:round/>
            <a:headEnd/>
            <a:tailEnd/>
          </a:ln>
        </p:spPr>
      </p:cxnSp>
      <p:cxnSp>
        <p:nvCxnSpPr>
          <p:cNvPr id="80937" name="Straight Connector 50"/>
          <p:cNvCxnSpPr>
            <a:cxnSpLocks noChangeShapeType="1"/>
          </p:cNvCxnSpPr>
          <p:nvPr/>
        </p:nvCxnSpPr>
        <p:spPr bwMode="auto">
          <a:xfrm flipH="1" flipV="1">
            <a:off x="5827713" y="4862513"/>
            <a:ext cx="93662" cy="55562"/>
          </a:xfrm>
          <a:prstGeom prst="line">
            <a:avLst/>
          </a:prstGeom>
          <a:noFill/>
          <a:ln w="19050" algn="ctr">
            <a:solidFill>
              <a:schemeClr val="tx1"/>
            </a:solidFill>
            <a:round/>
            <a:headEnd/>
            <a:tailEnd/>
          </a:ln>
        </p:spPr>
      </p:cxnSp>
      <p:cxnSp>
        <p:nvCxnSpPr>
          <p:cNvPr id="80938" name="Straight Connector 51"/>
          <p:cNvCxnSpPr>
            <a:cxnSpLocks noChangeShapeType="1"/>
          </p:cNvCxnSpPr>
          <p:nvPr/>
        </p:nvCxnSpPr>
        <p:spPr bwMode="auto">
          <a:xfrm flipH="1" flipV="1">
            <a:off x="5788025" y="4198938"/>
            <a:ext cx="93663" cy="55562"/>
          </a:xfrm>
          <a:prstGeom prst="line">
            <a:avLst/>
          </a:prstGeom>
          <a:noFill/>
          <a:ln w="19050" algn="ctr">
            <a:solidFill>
              <a:schemeClr val="tx1"/>
            </a:solidFill>
            <a:round/>
            <a:headEnd/>
            <a:tailEnd/>
          </a:ln>
        </p:spPr>
      </p:cxnSp>
      <p:cxnSp>
        <p:nvCxnSpPr>
          <p:cNvPr id="80939" name="Straight Connector 52"/>
          <p:cNvCxnSpPr>
            <a:cxnSpLocks noChangeShapeType="1"/>
            <a:stCxn id="80920" idx="3"/>
          </p:cNvCxnSpPr>
          <p:nvPr/>
        </p:nvCxnSpPr>
        <p:spPr bwMode="auto">
          <a:xfrm flipH="1" flipV="1">
            <a:off x="1060450" y="4244975"/>
            <a:ext cx="254000" cy="688975"/>
          </a:xfrm>
          <a:prstGeom prst="line">
            <a:avLst/>
          </a:prstGeom>
          <a:noFill/>
          <a:ln w="19050" algn="ctr">
            <a:solidFill>
              <a:schemeClr val="tx1"/>
            </a:solidFill>
            <a:round/>
            <a:headEnd/>
            <a:tailEnd/>
          </a:ln>
        </p:spPr>
      </p:cxnSp>
      <p:sp>
        <p:nvSpPr>
          <p:cNvPr id="80940" name="Rectangle 5"/>
          <p:cNvSpPr>
            <a:spLocks noChangeArrowheads="1"/>
          </p:cNvSpPr>
          <p:nvPr/>
        </p:nvSpPr>
        <p:spPr bwMode="auto">
          <a:xfrm>
            <a:off x="2954338" y="5829300"/>
            <a:ext cx="349250" cy="209550"/>
          </a:xfrm>
          <a:prstGeom prst="rect">
            <a:avLst/>
          </a:prstGeom>
          <a:solidFill>
            <a:schemeClr val="bg1"/>
          </a:solidFill>
          <a:ln w="9525" algn="ctr">
            <a:solidFill>
              <a:srgbClr val="FFFFFF"/>
            </a:solidFill>
            <a:round/>
            <a:headEnd/>
            <a:tailEnd/>
          </a:ln>
        </p:spPr>
        <p:txBody>
          <a:bodyPr anchor="ctr"/>
          <a:lstStyle/>
          <a:p>
            <a:pPr>
              <a:lnSpc>
                <a:spcPct val="75000"/>
              </a:lnSpc>
            </a:pPr>
            <a:endParaRPr lang="en-US" b="0">
              <a:solidFill>
                <a:srgbClr val="000000"/>
              </a:solidFill>
            </a:endParaRPr>
          </a:p>
        </p:txBody>
      </p:sp>
      <p:sp>
        <p:nvSpPr>
          <p:cNvPr id="80941" name="TextBox 56"/>
          <p:cNvSpPr txBox="1">
            <a:spLocks noChangeArrowheads="1"/>
          </p:cNvSpPr>
          <p:nvPr/>
        </p:nvSpPr>
        <p:spPr bwMode="auto">
          <a:xfrm>
            <a:off x="188913" y="3987800"/>
            <a:ext cx="412750" cy="287338"/>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#1</a:t>
            </a:r>
          </a:p>
        </p:txBody>
      </p:sp>
      <p:sp>
        <p:nvSpPr>
          <p:cNvPr id="80942" name="Oval 57"/>
          <p:cNvSpPr>
            <a:spLocks noChangeArrowheads="1"/>
          </p:cNvSpPr>
          <p:nvPr/>
        </p:nvSpPr>
        <p:spPr bwMode="auto">
          <a:xfrm>
            <a:off x="354013" y="1189038"/>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0943" name="TextBox 58"/>
          <p:cNvSpPr txBox="1">
            <a:spLocks noChangeArrowheads="1"/>
          </p:cNvSpPr>
          <p:nvPr/>
        </p:nvSpPr>
        <p:spPr bwMode="auto">
          <a:xfrm>
            <a:off x="330200" y="1250950"/>
            <a:ext cx="412750" cy="287338"/>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#2</a:t>
            </a:r>
          </a:p>
        </p:txBody>
      </p:sp>
      <p:sp>
        <p:nvSpPr>
          <p:cNvPr id="80944" name="Oval 59"/>
          <p:cNvSpPr>
            <a:spLocks noChangeArrowheads="1"/>
          </p:cNvSpPr>
          <p:nvPr/>
        </p:nvSpPr>
        <p:spPr bwMode="auto">
          <a:xfrm>
            <a:off x="7688263" y="5645150"/>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0945" name="TextBox 60"/>
          <p:cNvSpPr txBox="1">
            <a:spLocks noChangeArrowheads="1"/>
          </p:cNvSpPr>
          <p:nvPr/>
        </p:nvSpPr>
        <p:spPr bwMode="auto">
          <a:xfrm>
            <a:off x="7664450" y="5707063"/>
            <a:ext cx="412750" cy="287337"/>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#3</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3"/>
          <p:cNvSpPr>
            <a:spLocks noGrp="1"/>
          </p:cNvSpPr>
          <p:nvPr>
            <p:ph type="sldNum" sz="quarter" idx="10"/>
          </p:nvPr>
        </p:nvSpPr>
        <p:spPr>
          <a:noFill/>
        </p:spPr>
        <p:txBody>
          <a:bodyPr/>
          <a:lstStyle/>
          <a:p>
            <a:fld id="{7BD3332C-45C6-45E7-9CBA-812239360C07}" type="slidenum">
              <a:rPr lang="en-US" smtClean="0">
                <a:latin typeface="Arial" charset="0"/>
                <a:ea typeface="ＭＳ Ｐゴシック"/>
                <a:cs typeface="ＭＳ Ｐゴシック"/>
              </a:rPr>
              <a:pPr/>
              <a:t>14</a:t>
            </a:fld>
            <a:endParaRPr lang="en-US" smtClean="0">
              <a:latin typeface="Arial" charset="0"/>
              <a:ea typeface="ＭＳ Ｐゴシック"/>
              <a:cs typeface="ＭＳ Ｐゴシック"/>
            </a:endParaRPr>
          </a:p>
        </p:txBody>
      </p:sp>
      <p:sp>
        <p:nvSpPr>
          <p:cNvPr id="8294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82947" name="Rectangle 8"/>
          <p:cNvSpPr>
            <a:spLocks noGrp="1" noChangeArrowheads="1"/>
          </p:cNvSpPr>
          <p:nvPr>
            <p:ph type="title"/>
          </p:nvPr>
        </p:nvSpPr>
        <p:spPr>
          <a:xfrm>
            <a:off x="381000" y="152400"/>
            <a:ext cx="8077200" cy="946150"/>
          </a:xfrm>
        </p:spPr>
        <p:txBody>
          <a:bodyPr/>
          <a:lstStyle/>
          <a:p>
            <a:pPr eaLnBrk="1" hangingPunct="1"/>
            <a:r>
              <a:rPr lang="en-US" smtClean="0">
                <a:solidFill>
                  <a:srgbClr val="FFFFFF"/>
                </a:solidFill>
                <a:cs typeface="Arial" charset="0"/>
              </a:rPr>
              <a:t>Factors Important For Ranking High In Search Engine Results</a:t>
            </a:r>
          </a:p>
        </p:txBody>
      </p:sp>
      <p:sp>
        <p:nvSpPr>
          <p:cNvPr id="82948" name="Rectangle 3"/>
          <p:cNvSpPr>
            <a:spLocks noChangeArrowheads="1"/>
          </p:cNvSpPr>
          <p:nvPr/>
        </p:nvSpPr>
        <p:spPr bwMode="auto">
          <a:xfrm>
            <a:off x="4403725" y="1271588"/>
            <a:ext cx="4052888" cy="5197475"/>
          </a:xfrm>
          <a:prstGeom prst="rect">
            <a:avLst/>
          </a:prstGeom>
          <a:noFill/>
          <a:ln w="9525">
            <a:noFill/>
            <a:miter lim="800000"/>
            <a:headEnd/>
            <a:tailEnd/>
          </a:ln>
        </p:spPr>
        <p:txBody>
          <a:bodyPr>
            <a:spAutoFit/>
          </a:bodyPr>
          <a:lstStyle/>
          <a:p>
            <a:pPr marL="342900" indent="-342900">
              <a:buFontTx/>
              <a:buAutoNum type="arabicPeriod"/>
            </a:pPr>
            <a:r>
              <a:rPr lang="en-US" sz="1400"/>
              <a:t>Page Level Link Metrics</a:t>
            </a:r>
            <a:r>
              <a:rPr lang="en-US" sz="1400" b="0"/>
              <a:t> This is the number of incoming links to a page. Search engines look at the quantity of unique incoming links as well as the topical relevance of the linking pages.</a:t>
            </a:r>
          </a:p>
          <a:p>
            <a:pPr marL="342900" indent="-342900">
              <a:buFontTx/>
              <a:buAutoNum type="arabicPeriod"/>
            </a:pPr>
            <a:r>
              <a:rPr lang="en-US" sz="1400"/>
              <a:t>Domain Level Link Authority Features</a:t>
            </a:r>
            <a:r>
              <a:rPr lang="en-US" sz="1400" b="0"/>
              <a:t> This is the number of incoming links to a domain as a whole.</a:t>
            </a:r>
          </a:p>
          <a:p>
            <a:pPr marL="342900" indent="-342900">
              <a:buFontTx/>
              <a:buAutoNum type="arabicPeriod"/>
            </a:pPr>
            <a:r>
              <a:rPr lang="en-US" sz="1400"/>
              <a:t>Page Level Keyword Usage</a:t>
            </a:r>
            <a:r>
              <a:rPr lang="en-US" sz="1400" b="0"/>
              <a:t> This refers to keywords in the HTML of your page. In order for your site to be indexed properly for search, you should be using keywords in the following: </a:t>
            </a:r>
            <a:r>
              <a:rPr lang="en-US" sz="1400" b="0" i="1">
                <a:solidFill>
                  <a:srgbClr val="008000"/>
                </a:solidFill>
              </a:rPr>
              <a:t>H1 Headings tags, HTML Page Titles, Meta Description, URLs, Images file names and ALT tags</a:t>
            </a:r>
          </a:p>
          <a:p>
            <a:pPr marL="342900" indent="-342900">
              <a:buFontTx/>
              <a:buAutoNum type="arabicPeriod"/>
            </a:pPr>
            <a:r>
              <a:rPr lang="en-US" sz="1400"/>
              <a:t>Domain Level Keyword Usage</a:t>
            </a:r>
            <a:r>
              <a:rPr lang="en-US" sz="1400" b="0"/>
              <a:t> As noted above, keywords should be used in your URLs.</a:t>
            </a:r>
          </a:p>
          <a:p>
            <a:pPr marL="342900" indent="-342900">
              <a:buFontTx/>
              <a:buAutoNum type="arabicPeriod"/>
            </a:pPr>
            <a:r>
              <a:rPr lang="en-US" sz="1400"/>
              <a:t>Page Level Social Metrics</a:t>
            </a:r>
            <a:r>
              <a:rPr lang="en-US" sz="1400" b="0"/>
              <a:t> Social media platforms are playing an increasingly important role in SEO. When asked about the future of search, the majority of respondents believe that social metrics will increase in importance.</a:t>
            </a:r>
          </a:p>
        </p:txBody>
      </p:sp>
      <p:sp>
        <p:nvSpPr>
          <p:cNvPr id="82949" name="TextBox 7"/>
          <p:cNvSpPr txBox="1">
            <a:spLocks noChangeArrowheads="1"/>
          </p:cNvSpPr>
          <p:nvPr/>
        </p:nvSpPr>
        <p:spPr bwMode="auto">
          <a:xfrm>
            <a:off x="981075" y="6372225"/>
            <a:ext cx="2940050" cy="214313"/>
          </a:xfrm>
          <a:prstGeom prst="rect">
            <a:avLst/>
          </a:prstGeom>
          <a:noFill/>
          <a:ln w="9525">
            <a:noFill/>
            <a:miter lim="800000"/>
            <a:headEnd/>
            <a:tailEnd/>
          </a:ln>
        </p:spPr>
        <p:txBody>
          <a:bodyPr>
            <a:spAutoFit/>
          </a:bodyPr>
          <a:lstStyle/>
          <a:p>
            <a:pPr>
              <a:lnSpc>
                <a:spcPct val="75000"/>
              </a:lnSpc>
            </a:pPr>
            <a:r>
              <a:rPr lang="en-US" sz="1000" b="0"/>
              <a:t>* SEOmoz 2011 Search Ranking Factors</a:t>
            </a:r>
          </a:p>
        </p:txBody>
      </p:sp>
      <p:sp>
        <p:nvSpPr>
          <p:cNvPr id="82950" name="Rectangle 1"/>
          <p:cNvSpPr>
            <a:spLocks noChangeArrowheads="1"/>
          </p:cNvSpPr>
          <p:nvPr/>
        </p:nvSpPr>
        <p:spPr bwMode="auto">
          <a:xfrm>
            <a:off x="4416425" y="3036888"/>
            <a:ext cx="3995738" cy="1530350"/>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pic>
        <p:nvPicPr>
          <p:cNvPr id="82951" name="Picture 3" descr="factors.png"/>
          <p:cNvPicPr>
            <a:picLocks noChangeAspect="1"/>
          </p:cNvPicPr>
          <p:nvPr/>
        </p:nvPicPr>
        <p:blipFill>
          <a:blip r:embed="rId3"/>
          <a:srcRect l="2026" t="2914" r="2280" b="6232"/>
          <a:stretch>
            <a:fillRect/>
          </a:stretch>
        </p:blipFill>
        <p:spPr bwMode="auto">
          <a:xfrm>
            <a:off x="242888" y="1587500"/>
            <a:ext cx="4000500" cy="43386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3"/>
          <p:cNvSpPr>
            <a:spLocks noGrp="1"/>
          </p:cNvSpPr>
          <p:nvPr>
            <p:ph type="sldNum" sz="quarter" idx="10"/>
          </p:nvPr>
        </p:nvSpPr>
        <p:spPr>
          <a:noFill/>
        </p:spPr>
        <p:txBody>
          <a:bodyPr/>
          <a:lstStyle/>
          <a:p>
            <a:fld id="{8CDEE06B-D147-4852-B0DB-F2A5728ACD82}" type="slidenum">
              <a:rPr lang="en-US" smtClean="0">
                <a:latin typeface="Arial" charset="0"/>
                <a:ea typeface="ＭＳ Ｐゴシック"/>
                <a:cs typeface="ＭＳ Ｐゴシック"/>
              </a:rPr>
              <a:pPr/>
              <a:t>15</a:t>
            </a:fld>
            <a:endParaRPr lang="en-US" smtClean="0">
              <a:latin typeface="Arial" charset="0"/>
              <a:ea typeface="ＭＳ Ｐゴシック"/>
              <a:cs typeface="ＭＳ Ｐゴシック"/>
            </a:endParaRPr>
          </a:p>
        </p:txBody>
      </p:sp>
      <p:sp>
        <p:nvSpPr>
          <p:cNvPr id="8499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Content is Confidential and Proprietary</a:t>
            </a:r>
          </a:p>
        </p:txBody>
      </p:sp>
      <p:sp>
        <p:nvSpPr>
          <p:cNvPr id="84995" name="Rectangle 2"/>
          <p:cNvSpPr>
            <a:spLocks noGrp="1" noChangeArrowheads="1"/>
          </p:cNvSpPr>
          <p:nvPr>
            <p:ph type="title"/>
          </p:nvPr>
        </p:nvSpPr>
        <p:spPr>
          <a:xfrm>
            <a:off x="381000" y="179388"/>
            <a:ext cx="8566150" cy="946150"/>
          </a:xfrm>
        </p:spPr>
        <p:txBody>
          <a:bodyPr/>
          <a:lstStyle/>
          <a:p>
            <a:pPr eaLnBrk="1" hangingPunct="1"/>
            <a:r>
              <a:rPr lang="en-US" smtClean="0">
                <a:solidFill>
                  <a:schemeClr val="bg1"/>
                </a:solidFill>
                <a:cs typeface="ＭＳ Ｐゴシック"/>
              </a:rPr>
              <a:t>Search Engines Organizes Information For Easier  Retrievability</a:t>
            </a:r>
          </a:p>
        </p:txBody>
      </p:sp>
      <p:pic>
        <p:nvPicPr>
          <p:cNvPr id="84996" name="Picture 2"/>
          <p:cNvPicPr>
            <a:picLocks noChangeAspect="1"/>
          </p:cNvPicPr>
          <p:nvPr/>
        </p:nvPicPr>
        <p:blipFill>
          <a:blip r:embed="rId3"/>
          <a:srcRect/>
          <a:stretch>
            <a:fillRect/>
          </a:stretch>
        </p:blipFill>
        <p:spPr bwMode="auto">
          <a:xfrm>
            <a:off x="6846888" y="1195388"/>
            <a:ext cx="2297112" cy="1674812"/>
          </a:xfrm>
          <a:prstGeom prst="rect">
            <a:avLst/>
          </a:prstGeom>
          <a:noFill/>
          <a:ln w="9525">
            <a:noFill/>
            <a:miter lim="800000"/>
            <a:headEnd/>
            <a:tailEnd/>
          </a:ln>
        </p:spPr>
      </p:pic>
      <p:sp>
        <p:nvSpPr>
          <p:cNvPr id="84997" name="Rectangle 3"/>
          <p:cNvSpPr>
            <a:spLocks noChangeArrowheads="1"/>
          </p:cNvSpPr>
          <p:nvPr/>
        </p:nvSpPr>
        <p:spPr bwMode="auto">
          <a:xfrm>
            <a:off x="415925" y="1250950"/>
            <a:ext cx="6967538" cy="4981575"/>
          </a:xfrm>
          <a:prstGeom prst="rect">
            <a:avLst/>
          </a:prstGeom>
          <a:noFill/>
          <a:ln w="9525">
            <a:noFill/>
            <a:miter lim="800000"/>
            <a:headEnd/>
            <a:tailEnd/>
          </a:ln>
        </p:spPr>
        <p:txBody>
          <a:bodyPr>
            <a:spAutoFit/>
          </a:bodyPr>
          <a:lstStyle/>
          <a:p>
            <a:pPr>
              <a:buClr>
                <a:schemeClr val="accent1"/>
              </a:buClr>
            </a:pPr>
            <a:r>
              <a:rPr lang="en-US" sz="1600"/>
              <a:t>1) Search Engine Crawl</a:t>
            </a:r>
          </a:p>
          <a:p>
            <a:pPr marL="742950" lvl="1" indent="-285750">
              <a:buClr>
                <a:schemeClr val="accent1"/>
              </a:buClr>
              <a:buFont typeface="Arial" charset="0"/>
              <a:buChar char="•"/>
            </a:pPr>
            <a:r>
              <a:rPr lang="en-US" sz="1600" b="0"/>
              <a:t>Search engine crawls the web for information</a:t>
            </a:r>
          </a:p>
          <a:p>
            <a:pPr marL="742950" lvl="1" indent="-285750">
              <a:buClr>
                <a:schemeClr val="accent1"/>
              </a:buClr>
              <a:buFont typeface="Arial" charset="0"/>
              <a:buChar char="•"/>
            </a:pPr>
            <a:r>
              <a:rPr lang="en-US" sz="1600" b="0"/>
              <a:t>This task is performed by a piece of software, called a </a:t>
            </a:r>
            <a:br>
              <a:rPr lang="en-US" sz="1600" b="0"/>
            </a:br>
            <a:r>
              <a:rPr lang="en-US" sz="1600" b="0" i="1"/>
              <a:t>crawler</a:t>
            </a:r>
            <a:r>
              <a:rPr lang="en-US" sz="1600" b="0"/>
              <a:t> or a </a:t>
            </a:r>
            <a:r>
              <a:rPr lang="en-US" sz="1600" b="0" i="1"/>
              <a:t>spider</a:t>
            </a:r>
            <a:r>
              <a:rPr lang="en-US" sz="1600" b="0"/>
              <a:t> (or Googlebot, as in the case of Google)</a:t>
            </a:r>
          </a:p>
          <a:p>
            <a:pPr>
              <a:buClr>
                <a:schemeClr val="accent1"/>
              </a:buClr>
            </a:pPr>
            <a:endParaRPr lang="en-US" sz="1600" b="0"/>
          </a:p>
          <a:p>
            <a:pPr>
              <a:buClr>
                <a:schemeClr val="accent1"/>
              </a:buClr>
            </a:pPr>
            <a:r>
              <a:rPr lang="en-US" sz="1600"/>
              <a:t>2) Page Indexing</a:t>
            </a:r>
          </a:p>
          <a:p>
            <a:pPr marL="742950" lvl="1" indent="-285750">
              <a:buClr>
                <a:schemeClr val="accent1"/>
              </a:buClr>
              <a:buFont typeface="Arial" charset="0"/>
              <a:buChar char="•"/>
            </a:pPr>
            <a:r>
              <a:rPr lang="en-US" sz="1600" b="0"/>
              <a:t>After a page is crawled, the next step is to index its content</a:t>
            </a:r>
          </a:p>
          <a:p>
            <a:pPr marL="742950" lvl="1" indent="-285750">
              <a:buClr>
                <a:schemeClr val="accent1"/>
              </a:buClr>
              <a:buFont typeface="Arial" charset="0"/>
              <a:buChar char="•"/>
            </a:pPr>
            <a:r>
              <a:rPr lang="en-US" sz="1600" b="0"/>
              <a:t>The indexed page is stored in a giant database, from where it can later be retrieved.</a:t>
            </a:r>
          </a:p>
          <a:p>
            <a:pPr marL="742950" lvl="1" indent="-285750">
              <a:buClr>
                <a:schemeClr val="accent1"/>
              </a:buClr>
              <a:buFont typeface="Arial" charset="0"/>
              <a:buChar char="•"/>
            </a:pPr>
            <a:r>
              <a:rPr lang="en-US" sz="1600" b="0"/>
              <a:t>Essentially, the process of indexing is identifying the words and expressions that best describe the page and assigning the page to particular </a:t>
            </a:r>
            <a:r>
              <a:rPr lang="en-US" sz="1600" b="0" u="sng"/>
              <a:t>keywords</a:t>
            </a:r>
            <a:r>
              <a:rPr lang="en-US" sz="1600" b="0"/>
              <a:t>.</a:t>
            </a:r>
          </a:p>
          <a:p>
            <a:pPr>
              <a:buClr>
                <a:schemeClr val="accent1"/>
              </a:buClr>
            </a:pPr>
            <a:endParaRPr lang="en-US" sz="1600" b="0"/>
          </a:p>
          <a:p>
            <a:pPr>
              <a:buClr>
                <a:schemeClr val="accent1"/>
              </a:buClr>
            </a:pPr>
            <a:r>
              <a:rPr lang="en-US" sz="1600"/>
              <a:t>3) Page Relevancy</a:t>
            </a:r>
          </a:p>
          <a:p>
            <a:pPr marL="742950" lvl="1" indent="-285750">
              <a:buClr>
                <a:schemeClr val="accent1"/>
              </a:buClr>
              <a:buFont typeface="Arial" charset="0"/>
              <a:buChar char="•"/>
            </a:pPr>
            <a:r>
              <a:rPr lang="en-US" sz="1600" b="0"/>
              <a:t>When a search request comes, the search engine processes it – i.e. it </a:t>
            </a:r>
            <a:r>
              <a:rPr lang="en-US" sz="1600" b="0" u="sng"/>
              <a:t>compares the search string in the search request with the indexed pages in the database</a:t>
            </a:r>
            <a:r>
              <a:rPr lang="en-US" sz="1600" b="0"/>
              <a:t>.</a:t>
            </a:r>
          </a:p>
          <a:p>
            <a:pPr marL="742950" lvl="1" indent="-285750">
              <a:buClr>
                <a:schemeClr val="accent1"/>
              </a:buClr>
              <a:buFont typeface="Arial" charset="0"/>
              <a:buChar char="•"/>
            </a:pPr>
            <a:r>
              <a:rPr lang="en-US" sz="1600" b="0"/>
              <a:t>The search engine starts calculating the relevancy of each of the pages in its index with the search string and then retrieves search results</a:t>
            </a:r>
          </a:p>
        </p:txBody>
      </p:sp>
      <p:sp>
        <p:nvSpPr>
          <p:cNvPr id="84998" name="Rectangle 4"/>
          <p:cNvSpPr>
            <a:spLocks noChangeArrowheads="1"/>
          </p:cNvSpPr>
          <p:nvPr/>
        </p:nvSpPr>
        <p:spPr bwMode="auto">
          <a:xfrm>
            <a:off x="708025" y="6364288"/>
            <a:ext cx="5853113" cy="206375"/>
          </a:xfrm>
          <a:prstGeom prst="rect">
            <a:avLst/>
          </a:prstGeom>
          <a:noFill/>
          <a:ln w="9525">
            <a:noFill/>
            <a:miter lim="800000"/>
            <a:headEnd/>
            <a:tailEnd/>
          </a:ln>
        </p:spPr>
        <p:txBody>
          <a:bodyPr>
            <a:spAutoFit/>
          </a:bodyPr>
          <a:lstStyle/>
          <a:p>
            <a:pPr>
              <a:lnSpc>
                <a:spcPct val="75000"/>
              </a:lnSpc>
            </a:pPr>
            <a:r>
              <a:rPr lang="en-US" sz="1000" b="0"/>
              <a:t>* “Introduction – What is SEO” http://www.webconfs.com/seo-tutorial/introduction-to-seo.php</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3"/>
          <p:cNvSpPr>
            <a:spLocks noGrp="1"/>
          </p:cNvSpPr>
          <p:nvPr>
            <p:ph type="sldNum" sz="quarter" idx="10"/>
          </p:nvPr>
        </p:nvSpPr>
        <p:spPr>
          <a:noFill/>
        </p:spPr>
        <p:txBody>
          <a:bodyPr/>
          <a:lstStyle/>
          <a:p>
            <a:fld id="{AE8DE68E-03FC-4094-80B7-B0E51A843841}" type="slidenum">
              <a:rPr lang="en-US" smtClean="0">
                <a:latin typeface="Arial" charset="0"/>
                <a:ea typeface="ＭＳ Ｐゴシック"/>
                <a:cs typeface="ＭＳ Ｐゴシック"/>
              </a:rPr>
              <a:pPr/>
              <a:t>16</a:t>
            </a:fld>
            <a:endParaRPr lang="en-US" smtClean="0">
              <a:latin typeface="Arial" charset="0"/>
              <a:ea typeface="ＭＳ Ｐゴシック"/>
              <a:cs typeface="ＭＳ Ｐゴシック"/>
            </a:endParaRPr>
          </a:p>
        </p:txBody>
      </p:sp>
      <p:sp>
        <p:nvSpPr>
          <p:cNvPr id="87042"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87043" name="Rectangle 2"/>
          <p:cNvSpPr>
            <a:spLocks noGrp="1" noChangeArrowheads="1"/>
          </p:cNvSpPr>
          <p:nvPr>
            <p:ph type="title"/>
          </p:nvPr>
        </p:nvSpPr>
        <p:spPr>
          <a:xfrm>
            <a:off x="381000" y="152400"/>
            <a:ext cx="8534400" cy="946150"/>
          </a:xfrm>
        </p:spPr>
        <p:txBody>
          <a:bodyPr/>
          <a:lstStyle/>
          <a:p>
            <a:pPr eaLnBrk="1" hangingPunct="1"/>
            <a:r>
              <a:rPr lang="en-US" smtClean="0">
                <a:solidFill>
                  <a:srgbClr val="FFFFFF"/>
                </a:solidFill>
                <a:cs typeface="ＭＳ Ｐゴシック"/>
              </a:rPr>
              <a:t>Source Code Is Instrumental In Google Indexing </a:t>
            </a:r>
            <a:br>
              <a:rPr lang="en-US" smtClean="0">
                <a:solidFill>
                  <a:srgbClr val="FFFFFF"/>
                </a:solidFill>
                <a:cs typeface="ＭＳ Ｐゴシック"/>
              </a:rPr>
            </a:br>
            <a:r>
              <a:rPr lang="en-US" smtClean="0">
                <a:solidFill>
                  <a:srgbClr val="FFFFFF"/>
                </a:solidFill>
                <a:cs typeface="ＭＳ Ｐゴシック"/>
              </a:rPr>
              <a:t>And SEO</a:t>
            </a:r>
            <a:endParaRPr lang="en-US" baseline="30000" smtClean="0">
              <a:solidFill>
                <a:srgbClr val="FFFFFF"/>
              </a:solidFill>
              <a:cs typeface="Arial" charset="0"/>
            </a:endParaRPr>
          </a:p>
        </p:txBody>
      </p:sp>
      <p:sp>
        <p:nvSpPr>
          <p:cNvPr id="87044"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pic>
        <p:nvPicPr>
          <p:cNvPr id="87045" name="Picture 7" descr="sourcecode.gif"/>
          <p:cNvPicPr>
            <a:picLocks noChangeAspect="1"/>
          </p:cNvPicPr>
          <p:nvPr/>
        </p:nvPicPr>
        <p:blipFill>
          <a:blip r:embed="rId3"/>
          <a:srcRect/>
          <a:stretch>
            <a:fillRect/>
          </a:stretch>
        </p:blipFill>
        <p:spPr bwMode="auto">
          <a:xfrm>
            <a:off x="896938" y="2101850"/>
            <a:ext cx="7315200" cy="4414838"/>
          </a:xfrm>
          <a:prstGeom prst="rect">
            <a:avLst/>
          </a:prstGeom>
          <a:noFill/>
          <a:ln w="9525">
            <a:noFill/>
            <a:miter lim="800000"/>
            <a:headEnd/>
            <a:tailEnd/>
          </a:ln>
        </p:spPr>
      </p:pic>
      <p:sp>
        <p:nvSpPr>
          <p:cNvPr id="87046" name="TextBox 1"/>
          <p:cNvSpPr txBox="1">
            <a:spLocks noChangeArrowheads="1"/>
          </p:cNvSpPr>
          <p:nvPr/>
        </p:nvSpPr>
        <p:spPr bwMode="auto">
          <a:xfrm>
            <a:off x="369888" y="1200150"/>
            <a:ext cx="8555037" cy="835025"/>
          </a:xfrm>
          <a:prstGeom prst="rect">
            <a:avLst/>
          </a:prstGeom>
          <a:noFill/>
          <a:ln w="9525">
            <a:noFill/>
            <a:miter lim="800000"/>
            <a:headEnd/>
            <a:tailEnd/>
          </a:ln>
        </p:spPr>
        <p:txBody>
          <a:bodyPr>
            <a:spAutoFit/>
          </a:bodyPr>
          <a:lstStyle/>
          <a:p>
            <a:pPr>
              <a:lnSpc>
                <a:spcPct val="90000"/>
              </a:lnSpc>
            </a:pPr>
            <a:r>
              <a:rPr lang="en-US" sz="1800" b="0"/>
              <a:t>The source code is the </a:t>
            </a:r>
            <a:r>
              <a:rPr lang="en-US" sz="1800"/>
              <a:t>blueprint</a:t>
            </a:r>
            <a:r>
              <a:rPr lang="en-US" sz="1800" b="0"/>
              <a:t> for each webpage. There are </a:t>
            </a:r>
            <a:r>
              <a:rPr lang="en-US" sz="1800" u="sng"/>
              <a:t>factors</a:t>
            </a:r>
            <a:r>
              <a:rPr lang="en-US" sz="1800"/>
              <a:t> </a:t>
            </a:r>
            <a:r>
              <a:rPr lang="en-US" sz="1800" b="0"/>
              <a:t>and</a:t>
            </a:r>
            <a:r>
              <a:rPr lang="en-US" sz="1800"/>
              <a:t> </a:t>
            </a:r>
            <a:r>
              <a:rPr lang="en-US" sz="1800" u="sng"/>
              <a:t>components</a:t>
            </a:r>
            <a:r>
              <a:rPr lang="en-US" sz="1800"/>
              <a:t> </a:t>
            </a:r>
            <a:r>
              <a:rPr lang="en-US" sz="1800" b="0"/>
              <a:t>in it that</a:t>
            </a:r>
            <a:r>
              <a:rPr lang="en-US" sz="1800"/>
              <a:t> </a:t>
            </a:r>
            <a:r>
              <a:rPr lang="en-US" sz="1800" u="sng"/>
              <a:t>Google indexes</a:t>
            </a:r>
            <a:r>
              <a:rPr lang="en-US" sz="1800"/>
              <a:t> </a:t>
            </a:r>
            <a:r>
              <a:rPr lang="en-US" sz="1800" b="0"/>
              <a:t>that can be optimized </a:t>
            </a:r>
            <a:r>
              <a:rPr lang="en-US" sz="1800" u="sng"/>
              <a:t>so that Google will rank the page higher in search results</a:t>
            </a:r>
            <a:r>
              <a:rPr lang="en-US" sz="1800"/>
              <a:t>.</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2"/>
          <p:cNvPicPr>
            <a:picLocks noChangeAspect="1"/>
          </p:cNvPicPr>
          <p:nvPr/>
        </p:nvPicPr>
        <p:blipFill>
          <a:blip r:embed="rId3"/>
          <a:srcRect t="13931" r="16107" b="14037"/>
          <a:stretch>
            <a:fillRect/>
          </a:stretch>
        </p:blipFill>
        <p:spPr bwMode="auto">
          <a:xfrm>
            <a:off x="4243388" y="1724025"/>
            <a:ext cx="4127500" cy="3425825"/>
          </a:xfrm>
          <a:prstGeom prst="rect">
            <a:avLst/>
          </a:prstGeom>
          <a:noFill/>
          <a:ln w="9525">
            <a:noFill/>
            <a:miter lim="800000"/>
            <a:headEnd/>
            <a:tailEnd/>
          </a:ln>
        </p:spPr>
      </p:pic>
      <p:sp>
        <p:nvSpPr>
          <p:cNvPr id="89090" name="Slide Number Placeholder 3"/>
          <p:cNvSpPr>
            <a:spLocks noGrp="1"/>
          </p:cNvSpPr>
          <p:nvPr>
            <p:ph type="sldNum" sz="quarter" idx="10"/>
          </p:nvPr>
        </p:nvSpPr>
        <p:spPr>
          <a:noFill/>
        </p:spPr>
        <p:txBody>
          <a:bodyPr/>
          <a:lstStyle/>
          <a:p>
            <a:fld id="{BFB762C4-E204-4B89-9626-D3F18E1F5BB2}" type="slidenum">
              <a:rPr lang="en-US" smtClean="0">
                <a:latin typeface="Arial" charset="0"/>
                <a:ea typeface="ＭＳ Ｐゴシック"/>
                <a:cs typeface="ＭＳ Ｐゴシック"/>
              </a:rPr>
              <a:pPr/>
              <a:t>17</a:t>
            </a:fld>
            <a:endParaRPr lang="en-US" smtClean="0">
              <a:latin typeface="Arial" charset="0"/>
              <a:ea typeface="ＭＳ Ｐゴシック"/>
              <a:cs typeface="ＭＳ Ｐゴシック"/>
            </a:endParaRPr>
          </a:p>
        </p:txBody>
      </p:sp>
      <p:sp>
        <p:nvSpPr>
          <p:cNvPr id="89091"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89092" name="Rectangle 2"/>
          <p:cNvSpPr>
            <a:spLocks noGrp="1" noChangeArrowheads="1"/>
          </p:cNvSpPr>
          <p:nvPr>
            <p:ph type="title"/>
          </p:nvPr>
        </p:nvSpPr>
        <p:spPr>
          <a:xfrm>
            <a:off x="361950" y="415925"/>
            <a:ext cx="8534400" cy="476250"/>
          </a:xfrm>
        </p:spPr>
        <p:txBody>
          <a:bodyPr/>
          <a:lstStyle/>
          <a:p>
            <a:pPr marL="4763" indent="-4763">
              <a:lnSpc>
                <a:spcPct val="90000"/>
              </a:lnSpc>
              <a:spcBef>
                <a:spcPct val="20000"/>
              </a:spcBef>
              <a:spcAft>
                <a:spcPct val="20000"/>
              </a:spcAft>
            </a:pPr>
            <a:r>
              <a:rPr lang="en-US" smtClean="0">
                <a:solidFill>
                  <a:schemeClr val="bg1"/>
                </a:solidFill>
                <a:cs typeface="ＭＳ Ｐゴシック"/>
              </a:rPr>
              <a:t>Search Engine Optimization #1: Title Tags</a:t>
            </a:r>
          </a:p>
        </p:txBody>
      </p:sp>
      <p:sp>
        <p:nvSpPr>
          <p:cNvPr id="89093"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89094" name="TextBox 4"/>
          <p:cNvSpPr txBox="1">
            <a:spLocks noChangeArrowheads="1"/>
          </p:cNvSpPr>
          <p:nvPr/>
        </p:nvSpPr>
        <p:spPr bwMode="auto">
          <a:xfrm>
            <a:off x="1616075" y="1423988"/>
            <a:ext cx="184150" cy="384175"/>
          </a:xfrm>
          <a:prstGeom prst="rect">
            <a:avLst/>
          </a:prstGeom>
          <a:noFill/>
          <a:ln w="9525">
            <a:noFill/>
            <a:miter lim="800000"/>
            <a:headEnd/>
            <a:tailEnd/>
          </a:ln>
        </p:spPr>
        <p:txBody>
          <a:bodyPr wrap="none">
            <a:spAutoFit/>
          </a:bodyPr>
          <a:lstStyle/>
          <a:p>
            <a:pPr>
              <a:lnSpc>
                <a:spcPct val="75000"/>
              </a:lnSpc>
            </a:pPr>
            <a:endParaRPr lang="en-US"/>
          </a:p>
        </p:txBody>
      </p:sp>
      <p:sp>
        <p:nvSpPr>
          <p:cNvPr id="89095" name="Rectangle 3"/>
          <p:cNvSpPr txBox="1">
            <a:spLocks noChangeArrowheads="1"/>
          </p:cNvSpPr>
          <p:nvPr/>
        </p:nvSpPr>
        <p:spPr bwMode="auto">
          <a:xfrm>
            <a:off x="268288" y="1252538"/>
            <a:ext cx="3897312" cy="3873500"/>
          </a:xfrm>
          <a:prstGeom prst="rect">
            <a:avLst/>
          </a:prstGeom>
          <a:noFill/>
          <a:ln w="9525">
            <a:noFill/>
            <a:miter lim="800000"/>
            <a:headEnd/>
            <a:tailEnd/>
          </a:ln>
        </p:spPr>
        <p:txBody>
          <a:bodyPr/>
          <a:lstStyle/>
          <a:p>
            <a:pPr indent="1588" eaLnBrk="0" hangingPunct="0">
              <a:spcBef>
                <a:spcPct val="20000"/>
              </a:spcBef>
              <a:spcAft>
                <a:spcPct val="20000"/>
              </a:spcAft>
              <a:buClr>
                <a:srgbClr val="C41230"/>
              </a:buClr>
            </a:pPr>
            <a:r>
              <a:rPr lang="en-US" sz="1600" u="sng"/>
              <a:t>Title Tag</a:t>
            </a:r>
          </a:p>
          <a:p>
            <a:pPr indent="1588" eaLnBrk="0" hangingPunct="0">
              <a:spcBef>
                <a:spcPct val="20000"/>
              </a:spcBef>
              <a:spcAft>
                <a:spcPct val="20000"/>
              </a:spcAft>
              <a:buClr>
                <a:srgbClr val="C41230"/>
              </a:buClr>
              <a:buFontTx/>
              <a:buChar char="•"/>
            </a:pPr>
            <a:r>
              <a:rPr lang="en-US" sz="1400" b="0"/>
              <a:t> Main text that describes an online document</a:t>
            </a:r>
          </a:p>
          <a:p>
            <a:pPr indent="1588" eaLnBrk="0" hangingPunct="0">
              <a:spcBef>
                <a:spcPct val="20000"/>
              </a:spcBef>
              <a:spcAft>
                <a:spcPct val="20000"/>
              </a:spcAft>
              <a:buClr>
                <a:srgbClr val="C41230"/>
              </a:buClr>
              <a:buFontTx/>
              <a:buChar char="•"/>
            </a:pPr>
            <a:r>
              <a:rPr lang="en-US" sz="1400" b="0"/>
              <a:t> Single most important on-page SEO element</a:t>
            </a:r>
          </a:p>
          <a:p>
            <a:pPr indent="1588" eaLnBrk="0" hangingPunct="0">
              <a:spcBef>
                <a:spcPct val="20000"/>
              </a:spcBef>
              <a:spcAft>
                <a:spcPct val="20000"/>
              </a:spcAft>
              <a:buClr>
                <a:srgbClr val="C41230"/>
              </a:buClr>
              <a:buFontTx/>
              <a:buChar char="•"/>
            </a:pPr>
            <a:r>
              <a:rPr lang="en-US" sz="1400" b="0"/>
              <a:t> Google crawls and indexes title tags</a:t>
            </a:r>
          </a:p>
          <a:p>
            <a:pPr indent="1588" eaLnBrk="0" hangingPunct="0">
              <a:spcBef>
                <a:spcPct val="20000"/>
              </a:spcBef>
              <a:spcAft>
                <a:spcPct val="20000"/>
              </a:spcAft>
              <a:buClr>
                <a:srgbClr val="C41230"/>
              </a:buClr>
              <a:buFontTx/>
              <a:buChar char="•"/>
            </a:pPr>
            <a:r>
              <a:rPr lang="en-US" sz="1400" b="0"/>
              <a:t> Appears in 3 places</a:t>
            </a:r>
            <a:r>
              <a:rPr lang="en-US" sz="1600"/>
              <a:t>:</a:t>
            </a:r>
          </a:p>
          <a:p>
            <a:pPr marL="346075" lvl="1" indent="-173038" eaLnBrk="0" hangingPunct="0">
              <a:spcBef>
                <a:spcPct val="20000"/>
              </a:spcBef>
              <a:spcAft>
                <a:spcPct val="20000"/>
              </a:spcAft>
              <a:buClr>
                <a:srgbClr val="C41230"/>
              </a:buClr>
              <a:buFont typeface="Arial" charset="0"/>
              <a:buAutoNum type="arabicPeriod"/>
            </a:pPr>
            <a:r>
              <a:rPr lang="en-US" sz="1400" b="0">
                <a:solidFill>
                  <a:srgbClr val="000000"/>
                </a:solidFill>
              </a:rPr>
              <a:t>In the top of browsers and in applicable tabs</a:t>
            </a:r>
          </a:p>
          <a:p>
            <a:pPr marL="346075" lvl="1" indent="-173038" eaLnBrk="0" hangingPunct="0">
              <a:spcBef>
                <a:spcPct val="20000"/>
              </a:spcBef>
              <a:spcAft>
                <a:spcPct val="20000"/>
              </a:spcAft>
              <a:buClr>
                <a:srgbClr val="C41230"/>
              </a:buClr>
              <a:buFont typeface="Arial" charset="0"/>
              <a:buAutoNum type="arabicPeriod"/>
            </a:pPr>
            <a:r>
              <a:rPr lang="en-US" sz="1400" b="0">
                <a:solidFill>
                  <a:srgbClr val="000000"/>
                </a:solidFill>
              </a:rPr>
              <a:t>Search Results Pages</a:t>
            </a:r>
          </a:p>
          <a:p>
            <a:pPr marL="346075" lvl="1" indent="-173038" eaLnBrk="0" hangingPunct="0">
              <a:spcBef>
                <a:spcPct val="20000"/>
              </a:spcBef>
              <a:spcAft>
                <a:spcPct val="20000"/>
              </a:spcAft>
              <a:buClr>
                <a:srgbClr val="C41230"/>
              </a:buClr>
              <a:buFont typeface="Arial" charset="0"/>
              <a:buAutoNum type="arabicPeriod"/>
            </a:pPr>
            <a:r>
              <a:rPr lang="en-US" sz="1400" b="0">
                <a:solidFill>
                  <a:srgbClr val="000000"/>
                </a:solidFill>
              </a:rPr>
              <a:t>External Websites (e.g. social media)</a:t>
            </a:r>
          </a:p>
          <a:p>
            <a:pPr indent="1588" eaLnBrk="0" hangingPunct="0">
              <a:spcBef>
                <a:spcPct val="20000"/>
              </a:spcBef>
              <a:spcAft>
                <a:spcPct val="20000"/>
              </a:spcAft>
              <a:buClr>
                <a:srgbClr val="C41230"/>
              </a:buClr>
              <a:buFontTx/>
              <a:buChar char="•"/>
            </a:pPr>
            <a:r>
              <a:rPr lang="en-US" sz="1600">
                <a:solidFill>
                  <a:srgbClr val="000000"/>
                </a:solidFill>
              </a:rPr>
              <a:t> </a:t>
            </a:r>
            <a:r>
              <a:rPr lang="en-US" sz="1400" b="0">
                <a:solidFill>
                  <a:srgbClr val="000000"/>
                </a:solidFill>
              </a:rPr>
              <a:t>Best Practice: </a:t>
            </a:r>
          </a:p>
          <a:p>
            <a:pPr marL="346075" lvl="1" indent="-173038" eaLnBrk="0" hangingPunct="0">
              <a:spcBef>
                <a:spcPct val="20000"/>
              </a:spcBef>
              <a:spcAft>
                <a:spcPct val="20000"/>
              </a:spcAft>
              <a:buClr>
                <a:srgbClr val="C41230"/>
              </a:buClr>
              <a:buFontTx/>
              <a:buChar char="•"/>
            </a:pPr>
            <a:r>
              <a:rPr lang="en-US" sz="1400" b="0">
                <a:solidFill>
                  <a:srgbClr val="000000"/>
                </a:solidFill>
              </a:rPr>
              <a:t>Fewer than 70 characters</a:t>
            </a:r>
            <a:r>
              <a:rPr lang="en-US" sz="1400">
                <a:solidFill>
                  <a:srgbClr val="000000"/>
                </a:solidFill>
              </a:rPr>
              <a:t> </a:t>
            </a:r>
            <a:r>
              <a:rPr lang="en-US" sz="1400" b="0">
                <a:solidFill>
                  <a:srgbClr val="000000"/>
                </a:solidFill>
              </a:rPr>
              <a:t>(17 title tags within CardioDx.com are longer than 70 characters)</a:t>
            </a:r>
          </a:p>
          <a:p>
            <a:pPr marL="346075" lvl="1" indent="-173038" eaLnBrk="0" hangingPunct="0">
              <a:spcBef>
                <a:spcPct val="20000"/>
              </a:spcBef>
              <a:spcAft>
                <a:spcPct val="20000"/>
              </a:spcAft>
              <a:buClr>
                <a:srgbClr val="C41230"/>
              </a:buClr>
              <a:buFontTx/>
              <a:buChar char="•"/>
            </a:pPr>
            <a:r>
              <a:rPr lang="en-US" sz="1400" b="0">
                <a:solidFill>
                  <a:srgbClr val="000000"/>
                </a:solidFill>
              </a:rPr>
              <a:t>Example: kate spade | leather handbags – designer clothing - designer shoes</a:t>
            </a:r>
            <a:r>
              <a:rPr lang="en-US" sz="1600">
                <a:solidFill>
                  <a:srgbClr val="000000"/>
                </a:solidFill>
              </a:rPr>
              <a:t> </a:t>
            </a:r>
          </a:p>
          <a:p>
            <a:pPr indent="1588" eaLnBrk="0" hangingPunct="0">
              <a:spcBef>
                <a:spcPct val="20000"/>
              </a:spcBef>
              <a:spcAft>
                <a:spcPct val="20000"/>
              </a:spcAft>
              <a:buClr>
                <a:srgbClr val="C41230"/>
              </a:buClr>
            </a:pPr>
            <a:endParaRPr lang="en-US" sz="1400">
              <a:solidFill>
                <a:srgbClr val="000000"/>
              </a:solidFill>
            </a:endParaRPr>
          </a:p>
        </p:txBody>
      </p:sp>
      <p:sp>
        <p:nvSpPr>
          <p:cNvPr id="89096" name="Rectangle 25"/>
          <p:cNvSpPr>
            <a:spLocks noChangeArrowheads="1"/>
          </p:cNvSpPr>
          <p:nvPr/>
        </p:nvSpPr>
        <p:spPr bwMode="auto">
          <a:xfrm>
            <a:off x="4967288" y="3657600"/>
            <a:ext cx="2652712" cy="141288"/>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pic>
        <p:nvPicPr>
          <p:cNvPr id="89097" name="Picture 1"/>
          <p:cNvPicPr>
            <a:picLocks noChangeAspect="1"/>
          </p:cNvPicPr>
          <p:nvPr/>
        </p:nvPicPr>
        <p:blipFill>
          <a:blip r:embed="rId4"/>
          <a:srcRect b="89297"/>
          <a:stretch>
            <a:fillRect/>
          </a:stretch>
        </p:blipFill>
        <p:spPr bwMode="auto">
          <a:xfrm>
            <a:off x="4219575" y="1189038"/>
            <a:ext cx="3703638" cy="412750"/>
          </a:xfrm>
          <a:prstGeom prst="rect">
            <a:avLst/>
          </a:prstGeom>
          <a:noFill/>
          <a:ln w="9525">
            <a:noFill/>
            <a:miter lim="800000"/>
            <a:headEnd/>
            <a:tailEnd/>
          </a:ln>
        </p:spPr>
      </p:pic>
      <p:pic>
        <p:nvPicPr>
          <p:cNvPr id="89098" name="Picture 3"/>
          <p:cNvPicPr>
            <a:picLocks noChangeAspect="1"/>
          </p:cNvPicPr>
          <p:nvPr/>
        </p:nvPicPr>
        <p:blipFill>
          <a:blip r:embed="rId5"/>
          <a:srcRect/>
          <a:stretch>
            <a:fillRect/>
          </a:stretch>
        </p:blipFill>
        <p:spPr bwMode="auto">
          <a:xfrm>
            <a:off x="4689475" y="5202238"/>
            <a:ext cx="2662238" cy="1373187"/>
          </a:xfrm>
          <a:prstGeom prst="rect">
            <a:avLst/>
          </a:prstGeom>
          <a:noFill/>
          <a:ln w="9525">
            <a:noFill/>
            <a:miter lim="800000"/>
            <a:headEnd/>
            <a:tailEnd/>
          </a:ln>
        </p:spPr>
      </p:pic>
      <p:sp>
        <p:nvSpPr>
          <p:cNvPr id="89099" name="Rectangle 25"/>
          <p:cNvSpPr>
            <a:spLocks noChangeArrowheads="1"/>
          </p:cNvSpPr>
          <p:nvPr/>
        </p:nvSpPr>
        <p:spPr bwMode="auto">
          <a:xfrm>
            <a:off x="4238625" y="1454150"/>
            <a:ext cx="1160463" cy="169863"/>
          </a:xfrm>
          <a:prstGeom prst="rect">
            <a:avLst/>
          </a:prstGeom>
          <a:noFill/>
          <a:ln w="38100">
            <a:solidFill>
              <a:schemeClr val="accent1"/>
            </a:solidFill>
            <a:round/>
            <a:headEnd/>
            <a:tailEnd/>
          </a:ln>
        </p:spPr>
        <p:txBody>
          <a:bodyPr anchor="ctr"/>
          <a:lstStyle/>
          <a:p>
            <a:pPr>
              <a:lnSpc>
                <a:spcPct val="75000"/>
              </a:lnSpc>
            </a:pPr>
            <a:endParaRPr lang="en-US" b="0">
              <a:solidFill>
                <a:srgbClr val="000000"/>
              </a:solidFill>
            </a:endParaRPr>
          </a:p>
        </p:txBody>
      </p:sp>
      <p:sp>
        <p:nvSpPr>
          <p:cNvPr id="89100" name="Rectangle 25"/>
          <p:cNvSpPr>
            <a:spLocks noChangeArrowheads="1"/>
          </p:cNvSpPr>
          <p:nvPr/>
        </p:nvSpPr>
        <p:spPr bwMode="auto">
          <a:xfrm>
            <a:off x="4765675" y="5934075"/>
            <a:ext cx="2435225" cy="123825"/>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89101" name="Oval 15"/>
          <p:cNvSpPr>
            <a:spLocks noChangeArrowheads="1"/>
          </p:cNvSpPr>
          <p:nvPr/>
        </p:nvSpPr>
        <p:spPr bwMode="auto">
          <a:xfrm>
            <a:off x="3816350" y="1354138"/>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9102" name="TextBox 16"/>
          <p:cNvSpPr txBox="1">
            <a:spLocks noChangeArrowheads="1"/>
          </p:cNvSpPr>
          <p:nvPr/>
        </p:nvSpPr>
        <p:spPr bwMode="auto">
          <a:xfrm>
            <a:off x="3794125" y="1416050"/>
            <a:ext cx="412750" cy="287338"/>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#1</a:t>
            </a:r>
          </a:p>
        </p:txBody>
      </p:sp>
      <p:sp>
        <p:nvSpPr>
          <p:cNvPr id="89103" name="Oval 17"/>
          <p:cNvSpPr>
            <a:spLocks noChangeArrowheads="1"/>
          </p:cNvSpPr>
          <p:nvPr/>
        </p:nvSpPr>
        <p:spPr bwMode="auto">
          <a:xfrm>
            <a:off x="4518025" y="3562350"/>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9104" name="TextBox 18"/>
          <p:cNvSpPr txBox="1">
            <a:spLocks noChangeArrowheads="1"/>
          </p:cNvSpPr>
          <p:nvPr/>
        </p:nvSpPr>
        <p:spPr bwMode="auto">
          <a:xfrm>
            <a:off x="4495800" y="3624263"/>
            <a:ext cx="412750" cy="287337"/>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#2</a:t>
            </a:r>
          </a:p>
        </p:txBody>
      </p:sp>
      <p:sp>
        <p:nvSpPr>
          <p:cNvPr id="89105" name="Oval 23"/>
          <p:cNvSpPr>
            <a:spLocks noChangeArrowheads="1"/>
          </p:cNvSpPr>
          <p:nvPr/>
        </p:nvSpPr>
        <p:spPr bwMode="auto">
          <a:xfrm>
            <a:off x="4348163" y="5824538"/>
            <a:ext cx="381000" cy="381000"/>
          </a:xfrm>
          <a:prstGeom prst="ellipse">
            <a:avLst/>
          </a:prstGeom>
          <a:solidFill>
            <a:schemeClr val="accent1"/>
          </a:solidFill>
          <a:ln w="9525" algn="ctr">
            <a:solidFill>
              <a:schemeClr val="tx1"/>
            </a:solidFill>
            <a:round/>
            <a:headEnd/>
            <a:tailEnd/>
          </a:ln>
        </p:spPr>
        <p:txBody>
          <a:bodyPr anchor="ctr"/>
          <a:lstStyle/>
          <a:p>
            <a:pPr>
              <a:lnSpc>
                <a:spcPct val="75000"/>
              </a:lnSpc>
            </a:pPr>
            <a:endParaRPr lang="en-US" sz="1400" b="0">
              <a:solidFill>
                <a:srgbClr val="FFFFFF"/>
              </a:solidFill>
            </a:endParaRPr>
          </a:p>
        </p:txBody>
      </p:sp>
      <p:sp>
        <p:nvSpPr>
          <p:cNvPr id="89106" name="TextBox 24"/>
          <p:cNvSpPr txBox="1">
            <a:spLocks noChangeArrowheads="1"/>
          </p:cNvSpPr>
          <p:nvPr/>
        </p:nvSpPr>
        <p:spPr bwMode="auto">
          <a:xfrm>
            <a:off x="4324350" y="5884863"/>
            <a:ext cx="412750" cy="287337"/>
          </a:xfrm>
          <a:prstGeom prst="rect">
            <a:avLst/>
          </a:prstGeom>
          <a:noFill/>
          <a:ln w="9525">
            <a:noFill/>
            <a:miter lim="800000"/>
            <a:headEnd/>
            <a:tailEnd/>
          </a:ln>
        </p:spPr>
        <p:txBody>
          <a:bodyPr wrap="none">
            <a:spAutoFit/>
          </a:bodyPr>
          <a:lstStyle/>
          <a:p>
            <a:pPr>
              <a:lnSpc>
                <a:spcPct val="75000"/>
              </a:lnSpc>
            </a:pPr>
            <a:r>
              <a:rPr lang="en-US" sz="1600">
                <a:solidFill>
                  <a:schemeClr val="bg1"/>
                </a:solidFill>
              </a:rPr>
              <a:t>#3</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3"/>
          <p:cNvPicPr>
            <a:picLocks noChangeAspect="1"/>
          </p:cNvPicPr>
          <p:nvPr/>
        </p:nvPicPr>
        <p:blipFill>
          <a:blip r:embed="rId3"/>
          <a:srcRect/>
          <a:stretch>
            <a:fillRect/>
          </a:stretch>
        </p:blipFill>
        <p:spPr bwMode="auto">
          <a:xfrm>
            <a:off x="525463" y="4465638"/>
            <a:ext cx="3319462" cy="1962150"/>
          </a:xfrm>
          <a:prstGeom prst="rect">
            <a:avLst/>
          </a:prstGeom>
          <a:noFill/>
          <a:ln w="9525">
            <a:noFill/>
            <a:miter lim="800000"/>
            <a:headEnd/>
            <a:tailEnd/>
          </a:ln>
        </p:spPr>
      </p:pic>
      <p:sp>
        <p:nvSpPr>
          <p:cNvPr id="91138" name="Slide Number Placeholder 3"/>
          <p:cNvSpPr>
            <a:spLocks noGrp="1"/>
          </p:cNvSpPr>
          <p:nvPr>
            <p:ph type="sldNum" sz="quarter" idx="10"/>
          </p:nvPr>
        </p:nvSpPr>
        <p:spPr>
          <a:xfrm>
            <a:off x="647700" y="6557963"/>
            <a:ext cx="288925" cy="258762"/>
          </a:xfrm>
          <a:noFill/>
        </p:spPr>
        <p:txBody>
          <a:bodyPr/>
          <a:lstStyle/>
          <a:p>
            <a:fld id="{A0DB3988-A1C4-4AC7-BB1B-B8358308DC0E}" type="slidenum">
              <a:rPr lang="en-US" smtClean="0">
                <a:latin typeface="Arial" charset="0"/>
                <a:ea typeface="ＭＳ Ｐゴシック"/>
                <a:cs typeface="ＭＳ Ｐゴシック"/>
              </a:rPr>
              <a:pPr/>
              <a:t>18</a:t>
            </a:fld>
            <a:endParaRPr lang="en-US" smtClean="0">
              <a:latin typeface="Arial" charset="0"/>
              <a:ea typeface="ＭＳ Ｐゴシック"/>
              <a:cs typeface="ＭＳ Ｐゴシック"/>
            </a:endParaRPr>
          </a:p>
        </p:txBody>
      </p:sp>
      <p:sp>
        <p:nvSpPr>
          <p:cNvPr id="91139" name="Footer Placeholder 4"/>
          <p:cNvSpPr>
            <a:spLocks noGrp="1"/>
          </p:cNvSpPr>
          <p:nvPr>
            <p:ph type="ftr" sz="quarter" idx="11"/>
          </p:nvPr>
        </p:nvSpPr>
        <p:spPr>
          <a:xfrm>
            <a:off x="838200" y="6553200"/>
            <a:ext cx="3787775" cy="287338"/>
          </a:xfrm>
          <a:noFill/>
        </p:spPr>
        <p:txBody>
          <a:bodyPr/>
          <a:lstStyle/>
          <a:p>
            <a:r>
              <a:rPr lang="en-US" smtClean="0">
                <a:latin typeface="Arial" charset="0"/>
                <a:ea typeface="ＭＳ Ｐゴシック"/>
                <a:cs typeface="ＭＳ Ｐゴシック"/>
              </a:rPr>
              <a:t>© 2012 CardioDx, Inc. Content is confidential and proprietary</a:t>
            </a:r>
          </a:p>
        </p:txBody>
      </p:sp>
      <p:sp>
        <p:nvSpPr>
          <p:cNvPr id="91140" name="Rectangle 2"/>
          <p:cNvSpPr>
            <a:spLocks noGrp="1" noChangeArrowheads="1"/>
          </p:cNvSpPr>
          <p:nvPr>
            <p:ph type="title"/>
          </p:nvPr>
        </p:nvSpPr>
        <p:spPr>
          <a:xfrm>
            <a:off x="381000" y="381000"/>
            <a:ext cx="8763000" cy="519113"/>
          </a:xfrm>
        </p:spPr>
        <p:txBody>
          <a:bodyPr/>
          <a:lstStyle/>
          <a:p>
            <a:pPr indent="1588">
              <a:spcBef>
                <a:spcPct val="20000"/>
              </a:spcBef>
              <a:spcAft>
                <a:spcPct val="20000"/>
              </a:spcAft>
            </a:pPr>
            <a:r>
              <a:rPr lang="en-US" smtClean="0">
                <a:solidFill>
                  <a:schemeClr val="bg1"/>
                </a:solidFill>
                <a:cs typeface="ＭＳ Ｐゴシック"/>
              </a:rPr>
              <a:t>Example of a Good Title Tag: Novartis</a:t>
            </a:r>
          </a:p>
        </p:txBody>
      </p:sp>
      <p:sp>
        <p:nvSpPr>
          <p:cNvPr id="91141"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91142" name="TextBox 4"/>
          <p:cNvSpPr txBox="1">
            <a:spLocks noChangeArrowheads="1"/>
          </p:cNvSpPr>
          <p:nvPr/>
        </p:nvSpPr>
        <p:spPr bwMode="auto">
          <a:xfrm>
            <a:off x="1616075" y="1423988"/>
            <a:ext cx="184150" cy="384175"/>
          </a:xfrm>
          <a:prstGeom prst="rect">
            <a:avLst/>
          </a:prstGeom>
          <a:noFill/>
          <a:ln w="9525">
            <a:noFill/>
            <a:miter lim="800000"/>
            <a:headEnd/>
            <a:tailEnd/>
          </a:ln>
        </p:spPr>
        <p:txBody>
          <a:bodyPr wrap="none">
            <a:spAutoFit/>
          </a:bodyPr>
          <a:lstStyle/>
          <a:p>
            <a:pPr>
              <a:lnSpc>
                <a:spcPct val="75000"/>
              </a:lnSpc>
            </a:pPr>
            <a:endParaRPr lang="en-US"/>
          </a:p>
        </p:txBody>
      </p:sp>
      <p:sp>
        <p:nvSpPr>
          <p:cNvPr id="91143" name="TextBox 11"/>
          <p:cNvSpPr txBox="1">
            <a:spLocks noChangeArrowheads="1"/>
          </p:cNvSpPr>
          <p:nvPr/>
        </p:nvSpPr>
        <p:spPr bwMode="auto">
          <a:xfrm>
            <a:off x="201613" y="1727200"/>
            <a:ext cx="3810000" cy="1636713"/>
          </a:xfrm>
          <a:prstGeom prst="rect">
            <a:avLst/>
          </a:prstGeom>
          <a:noFill/>
          <a:ln w="9525">
            <a:noFill/>
            <a:miter lim="800000"/>
            <a:headEnd/>
            <a:tailEnd/>
          </a:ln>
        </p:spPr>
        <p:txBody>
          <a:bodyPr>
            <a:spAutoFit/>
          </a:bodyPr>
          <a:lstStyle/>
          <a:p>
            <a:pPr>
              <a:lnSpc>
                <a:spcPct val="90000"/>
              </a:lnSpc>
            </a:pPr>
            <a:r>
              <a:rPr lang="en-US" sz="1600" b="0"/>
              <a:t>An example of a good title tag is one that is </a:t>
            </a:r>
            <a:r>
              <a:rPr lang="en-US" sz="1600"/>
              <a:t>descriptive</a:t>
            </a:r>
            <a:r>
              <a:rPr lang="en-US" sz="1600" b="0"/>
              <a:t> and describes your: </a:t>
            </a:r>
            <a:r>
              <a:rPr lang="en-US" sz="1600" u="sng"/>
              <a:t>company name</a:t>
            </a:r>
            <a:r>
              <a:rPr lang="en-US" sz="1600"/>
              <a:t> </a:t>
            </a:r>
            <a:r>
              <a:rPr lang="en-US" sz="1600" b="0" i="1"/>
              <a:t>AND</a:t>
            </a:r>
            <a:r>
              <a:rPr lang="en-US" sz="1600"/>
              <a:t> </a:t>
            </a:r>
            <a:r>
              <a:rPr lang="en-US" sz="1600" u="sng"/>
              <a:t>product/service</a:t>
            </a:r>
            <a:r>
              <a:rPr lang="en-US" sz="1600"/>
              <a:t> </a:t>
            </a:r>
          </a:p>
          <a:p>
            <a:pPr>
              <a:lnSpc>
                <a:spcPct val="90000"/>
              </a:lnSpc>
            </a:pPr>
            <a:r>
              <a:rPr lang="en-US" sz="1600"/>
              <a:t> </a:t>
            </a:r>
          </a:p>
          <a:p>
            <a:pPr>
              <a:lnSpc>
                <a:spcPct val="90000"/>
              </a:lnSpc>
            </a:pPr>
            <a:endParaRPr lang="en-US" sz="1600" b="0"/>
          </a:p>
          <a:p>
            <a:pPr>
              <a:lnSpc>
                <a:spcPct val="90000"/>
              </a:lnSpc>
            </a:pPr>
            <a:r>
              <a:rPr lang="en-US" sz="1600">
                <a:solidFill>
                  <a:srgbClr val="008000"/>
                </a:solidFill>
              </a:rPr>
              <a:t>Novartis: Broad healthcare portfolio for changing patient needs</a:t>
            </a:r>
          </a:p>
        </p:txBody>
      </p:sp>
      <p:cxnSp>
        <p:nvCxnSpPr>
          <p:cNvPr id="91144" name="Straight Arrow Connector 18"/>
          <p:cNvCxnSpPr>
            <a:cxnSpLocks noChangeShapeType="1"/>
          </p:cNvCxnSpPr>
          <p:nvPr/>
        </p:nvCxnSpPr>
        <p:spPr bwMode="auto">
          <a:xfrm flipH="1">
            <a:off x="2166938" y="3209925"/>
            <a:ext cx="1781175" cy="2149475"/>
          </a:xfrm>
          <a:prstGeom prst="straightConnector1">
            <a:avLst/>
          </a:prstGeom>
          <a:noFill/>
          <a:ln w="57150">
            <a:solidFill>
              <a:srgbClr val="0000FF"/>
            </a:solidFill>
            <a:round/>
            <a:headEnd/>
            <a:tailEnd type="arrow" w="med" len="med"/>
          </a:ln>
        </p:spPr>
      </p:cxnSp>
      <p:cxnSp>
        <p:nvCxnSpPr>
          <p:cNvPr id="91145" name="Straight Arrow Connector 2"/>
          <p:cNvCxnSpPr>
            <a:cxnSpLocks noChangeShapeType="1"/>
          </p:cNvCxnSpPr>
          <p:nvPr/>
        </p:nvCxnSpPr>
        <p:spPr bwMode="auto">
          <a:xfrm flipH="1">
            <a:off x="815975" y="2481263"/>
            <a:ext cx="198438" cy="314325"/>
          </a:xfrm>
          <a:prstGeom prst="straightConnector1">
            <a:avLst/>
          </a:prstGeom>
          <a:noFill/>
          <a:ln w="38100" algn="ctr">
            <a:solidFill>
              <a:srgbClr val="C41230"/>
            </a:solidFill>
            <a:round/>
            <a:headEnd/>
            <a:tailEnd type="arrow" w="med" len="med"/>
          </a:ln>
        </p:spPr>
      </p:cxnSp>
      <p:cxnSp>
        <p:nvCxnSpPr>
          <p:cNvPr id="91146" name="Straight Arrow Connector 20"/>
          <p:cNvCxnSpPr>
            <a:cxnSpLocks noChangeShapeType="1"/>
          </p:cNvCxnSpPr>
          <p:nvPr/>
        </p:nvCxnSpPr>
        <p:spPr bwMode="auto">
          <a:xfrm flipH="1">
            <a:off x="2341563" y="2470150"/>
            <a:ext cx="268287" cy="325438"/>
          </a:xfrm>
          <a:prstGeom prst="straightConnector1">
            <a:avLst/>
          </a:prstGeom>
          <a:noFill/>
          <a:ln w="38100" algn="ctr">
            <a:solidFill>
              <a:srgbClr val="C41230"/>
            </a:solidFill>
            <a:round/>
            <a:headEnd/>
            <a:tailEnd type="arrow" w="med" len="med"/>
          </a:ln>
        </p:spPr>
      </p:cxnSp>
      <p:pic>
        <p:nvPicPr>
          <p:cNvPr id="91147" name="Picture 12"/>
          <p:cNvPicPr>
            <a:picLocks noChangeAspect="1"/>
          </p:cNvPicPr>
          <p:nvPr/>
        </p:nvPicPr>
        <p:blipFill>
          <a:blip r:embed="rId4"/>
          <a:srcRect b="88820"/>
          <a:stretch>
            <a:fillRect/>
          </a:stretch>
        </p:blipFill>
        <p:spPr bwMode="auto">
          <a:xfrm>
            <a:off x="4056063" y="1246188"/>
            <a:ext cx="5027612" cy="466725"/>
          </a:xfrm>
          <a:prstGeom prst="rect">
            <a:avLst/>
          </a:prstGeom>
          <a:noFill/>
          <a:ln w="9525">
            <a:noFill/>
            <a:miter lim="800000"/>
            <a:headEnd/>
            <a:tailEnd/>
          </a:ln>
        </p:spPr>
      </p:pic>
      <p:sp>
        <p:nvSpPr>
          <p:cNvPr id="91148" name="Rectangle 25"/>
          <p:cNvSpPr>
            <a:spLocks noChangeArrowheads="1"/>
          </p:cNvSpPr>
          <p:nvPr/>
        </p:nvSpPr>
        <p:spPr bwMode="auto">
          <a:xfrm>
            <a:off x="4032250" y="1538288"/>
            <a:ext cx="1316038" cy="209550"/>
          </a:xfrm>
          <a:prstGeom prst="rect">
            <a:avLst/>
          </a:prstGeom>
          <a:noFill/>
          <a:ln w="38100">
            <a:solidFill>
              <a:schemeClr val="accent1"/>
            </a:solidFill>
            <a:round/>
            <a:headEnd/>
            <a:tailEnd/>
          </a:ln>
        </p:spPr>
        <p:txBody>
          <a:bodyPr anchor="ctr"/>
          <a:lstStyle/>
          <a:p>
            <a:pPr>
              <a:lnSpc>
                <a:spcPct val="75000"/>
              </a:lnSpc>
            </a:pPr>
            <a:endParaRPr lang="en-US" b="0">
              <a:solidFill>
                <a:srgbClr val="000000"/>
              </a:solidFill>
            </a:endParaRPr>
          </a:p>
        </p:txBody>
      </p:sp>
      <p:pic>
        <p:nvPicPr>
          <p:cNvPr id="91149" name="Picture 15"/>
          <p:cNvPicPr>
            <a:picLocks noChangeAspect="1"/>
          </p:cNvPicPr>
          <p:nvPr/>
        </p:nvPicPr>
        <p:blipFill>
          <a:blip r:embed="rId5"/>
          <a:srcRect/>
          <a:stretch>
            <a:fillRect/>
          </a:stretch>
        </p:blipFill>
        <p:spPr bwMode="auto">
          <a:xfrm>
            <a:off x="4057650" y="1876425"/>
            <a:ext cx="4168775" cy="3362325"/>
          </a:xfrm>
          <a:prstGeom prst="rect">
            <a:avLst/>
          </a:prstGeom>
          <a:noFill/>
          <a:ln w="9525">
            <a:noFill/>
            <a:miter lim="800000"/>
            <a:headEnd/>
            <a:tailEnd/>
          </a:ln>
        </p:spPr>
      </p:pic>
      <p:cxnSp>
        <p:nvCxnSpPr>
          <p:cNvPr id="91150" name="Straight Arrow Connector 16"/>
          <p:cNvCxnSpPr>
            <a:cxnSpLocks noChangeShapeType="1"/>
          </p:cNvCxnSpPr>
          <p:nvPr/>
        </p:nvCxnSpPr>
        <p:spPr bwMode="auto">
          <a:xfrm>
            <a:off x="3937000" y="3186113"/>
            <a:ext cx="839788" cy="169862"/>
          </a:xfrm>
          <a:prstGeom prst="straightConnector1">
            <a:avLst/>
          </a:prstGeom>
          <a:noFill/>
          <a:ln w="57150">
            <a:solidFill>
              <a:srgbClr val="0000FF"/>
            </a:solidFill>
            <a:round/>
            <a:headEnd/>
            <a:tailEnd type="arrow" w="med" len="med"/>
          </a:ln>
        </p:spPr>
      </p:cxnSp>
      <p:cxnSp>
        <p:nvCxnSpPr>
          <p:cNvPr id="91151" name="Straight Arrow Connector 17"/>
          <p:cNvCxnSpPr>
            <a:cxnSpLocks noChangeShapeType="1"/>
          </p:cNvCxnSpPr>
          <p:nvPr/>
        </p:nvCxnSpPr>
        <p:spPr bwMode="auto">
          <a:xfrm flipV="1">
            <a:off x="3960813" y="1801813"/>
            <a:ext cx="230187" cy="1373187"/>
          </a:xfrm>
          <a:prstGeom prst="straightConnector1">
            <a:avLst/>
          </a:prstGeom>
          <a:noFill/>
          <a:ln w="57150">
            <a:solidFill>
              <a:srgbClr val="0000FF"/>
            </a:solidFill>
            <a:round/>
            <a:headEnd/>
            <a:tailEnd type="arrow" w="med" len="med"/>
          </a:ln>
        </p:spPr>
      </p:cxnSp>
      <p:sp>
        <p:nvSpPr>
          <p:cNvPr id="91152" name="Rectangle 25"/>
          <p:cNvSpPr>
            <a:spLocks noChangeArrowheads="1"/>
          </p:cNvSpPr>
          <p:nvPr/>
        </p:nvSpPr>
        <p:spPr bwMode="auto">
          <a:xfrm>
            <a:off x="4764088" y="3260725"/>
            <a:ext cx="2355850" cy="176213"/>
          </a:xfrm>
          <a:prstGeom prst="rect">
            <a:avLst/>
          </a:prstGeom>
          <a:noFill/>
          <a:ln w="38100">
            <a:solidFill>
              <a:schemeClr val="accent1"/>
            </a:solidFill>
            <a:round/>
            <a:headEnd/>
            <a:tailEnd/>
          </a:ln>
        </p:spPr>
        <p:txBody>
          <a:bodyPr anchor="ctr"/>
          <a:lstStyle/>
          <a:p>
            <a:pPr>
              <a:lnSpc>
                <a:spcPct val="75000"/>
              </a:lnSpc>
            </a:pPr>
            <a:endParaRPr lang="en-US" b="0">
              <a:solidFill>
                <a:srgbClr val="000000"/>
              </a:solidFill>
            </a:endParaRPr>
          </a:p>
        </p:txBody>
      </p:sp>
      <p:sp>
        <p:nvSpPr>
          <p:cNvPr id="91153" name="Rectangle 25"/>
          <p:cNvSpPr>
            <a:spLocks noChangeArrowheads="1"/>
          </p:cNvSpPr>
          <p:nvPr/>
        </p:nvSpPr>
        <p:spPr bwMode="auto">
          <a:xfrm>
            <a:off x="674688" y="5440363"/>
            <a:ext cx="3019425" cy="187325"/>
          </a:xfrm>
          <a:prstGeom prst="rect">
            <a:avLst/>
          </a:prstGeom>
          <a:noFill/>
          <a:ln w="38100">
            <a:solidFill>
              <a:schemeClr val="accent1"/>
            </a:solidFill>
            <a:round/>
            <a:headEnd/>
            <a:tailEnd/>
          </a:ln>
        </p:spPr>
        <p:txBody>
          <a:bodyPr anchor="ctr"/>
          <a:lstStyle/>
          <a:p>
            <a:pPr>
              <a:lnSpc>
                <a:spcPct val="75000"/>
              </a:lnSpc>
            </a:pPr>
            <a:endParaRPr lang="en-US" b="0">
              <a:solidFill>
                <a:srgbClr val="000000"/>
              </a:solidFill>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12" descr="titletag.jpg"/>
          <p:cNvPicPr>
            <a:picLocks noChangeAspect="1"/>
          </p:cNvPicPr>
          <p:nvPr/>
        </p:nvPicPr>
        <p:blipFill>
          <a:blip r:embed="rId3"/>
          <a:srcRect/>
          <a:stretch>
            <a:fillRect/>
          </a:stretch>
        </p:blipFill>
        <p:spPr bwMode="auto">
          <a:xfrm>
            <a:off x="4664075" y="2695575"/>
            <a:ext cx="4267200" cy="3206750"/>
          </a:xfrm>
          <a:prstGeom prst="rect">
            <a:avLst/>
          </a:prstGeom>
          <a:noFill/>
          <a:ln w="9525">
            <a:noFill/>
            <a:miter lim="800000"/>
            <a:headEnd/>
            <a:tailEnd/>
          </a:ln>
        </p:spPr>
      </p:pic>
      <p:sp>
        <p:nvSpPr>
          <p:cNvPr id="93186" name="Slide Number Placeholder 3"/>
          <p:cNvSpPr>
            <a:spLocks noGrp="1"/>
          </p:cNvSpPr>
          <p:nvPr>
            <p:ph type="sldNum" sz="quarter" idx="10"/>
          </p:nvPr>
        </p:nvSpPr>
        <p:spPr>
          <a:noFill/>
        </p:spPr>
        <p:txBody>
          <a:bodyPr/>
          <a:lstStyle/>
          <a:p>
            <a:fld id="{A206F88F-943A-47BB-8CFB-0B9D75069FE9}" type="slidenum">
              <a:rPr lang="en-US" smtClean="0">
                <a:latin typeface="Arial" charset="0"/>
                <a:ea typeface="ＭＳ Ｐゴシック"/>
                <a:cs typeface="ＭＳ Ｐゴシック"/>
              </a:rPr>
              <a:pPr/>
              <a:t>19</a:t>
            </a:fld>
            <a:endParaRPr lang="en-US" smtClean="0">
              <a:latin typeface="Arial" charset="0"/>
              <a:ea typeface="ＭＳ Ｐゴシック"/>
              <a:cs typeface="ＭＳ Ｐゴシック"/>
            </a:endParaRPr>
          </a:p>
        </p:txBody>
      </p:sp>
      <p:sp>
        <p:nvSpPr>
          <p:cNvPr id="93187"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93188" name="Rectangle 2"/>
          <p:cNvSpPr>
            <a:spLocks noGrp="1" noChangeArrowheads="1"/>
          </p:cNvSpPr>
          <p:nvPr>
            <p:ph type="title"/>
          </p:nvPr>
        </p:nvSpPr>
        <p:spPr>
          <a:xfrm>
            <a:off x="381000" y="182563"/>
            <a:ext cx="8534400" cy="885825"/>
          </a:xfrm>
        </p:spPr>
        <p:txBody>
          <a:bodyPr/>
          <a:lstStyle/>
          <a:p>
            <a:pPr eaLnBrk="1" hangingPunct="1"/>
            <a:r>
              <a:rPr lang="en-US" sz="2600" smtClean="0">
                <a:solidFill>
                  <a:srgbClr val="FFFFFF"/>
                </a:solidFill>
                <a:cs typeface="ＭＳ Ｐゴシック"/>
              </a:rPr>
              <a:t>Recommendation #1: Make Cardiodx’s Title Tag More Descriptive and Shorten Site Title Tags</a:t>
            </a:r>
            <a:endParaRPr lang="en-US" sz="2600" baseline="30000" smtClean="0">
              <a:solidFill>
                <a:srgbClr val="FFFFFF"/>
              </a:solidFill>
              <a:cs typeface="Arial" charset="0"/>
            </a:endParaRPr>
          </a:p>
        </p:txBody>
      </p:sp>
      <p:sp>
        <p:nvSpPr>
          <p:cNvPr id="93189" name="Rectangle 1"/>
          <p:cNvSpPr>
            <a:spLocks noChangeArrowheads="1"/>
          </p:cNvSpPr>
          <p:nvPr/>
        </p:nvSpPr>
        <p:spPr bwMode="auto">
          <a:xfrm>
            <a:off x="427038" y="3055938"/>
            <a:ext cx="3417887" cy="59055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a:spAutoFit/>
          </a:bodyPr>
          <a:lstStyle/>
          <a:p>
            <a:pPr>
              <a:defRPr/>
            </a:pPr>
            <a:r>
              <a:rPr lang="en-US" sz="1600">
                <a:solidFill>
                  <a:srgbClr val="008000"/>
                </a:solidFill>
              </a:rPr>
              <a:t>CARDIODX® | Cardiovascular Genomic Diagnostics Company</a:t>
            </a:r>
          </a:p>
        </p:txBody>
      </p:sp>
      <p:sp>
        <p:nvSpPr>
          <p:cNvPr id="93190"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93191" name="Freeform 5"/>
          <p:cNvSpPr>
            <a:spLocks/>
          </p:cNvSpPr>
          <p:nvPr/>
        </p:nvSpPr>
        <p:spPr bwMode="auto">
          <a:xfrm>
            <a:off x="230188" y="1200150"/>
            <a:ext cx="5276850" cy="2444750"/>
          </a:xfrm>
          <a:custGeom>
            <a:avLst/>
            <a:gdLst>
              <a:gd name="T0" fmla="*/ 0 w 5276273"/>
              <a:gd name="T1" fmla="*/ 0 h 2444198"/>
              <a:gd name="T2" fmla="*/ 5279154 w 5276273"/>
              <a:gd name="T3" fmla="*/ 2404165 h 2444198"/>
              <a:gd name="T4" fmla="*/ 0 60000 65536"/>
              <a:gd name="T5" fmla="*/ 0 60000 65536"/>
              <a:gd name="T6" fmla="*/ 0 w 5276273"/>
              <a:gd name="T7" fmla="*/ 0 h 2444198"/>
              <a:gd name="T8" fmla="*/ 5276273 w 5276273"/>
              <a:gd name="T9" fmla="*/ 2444198 h 2444198"/>
            </a:gdLst>
            <a:ahLst/>
            <a:cxnLst>
              <a:cxn ang="T4">
                <a:pos x="T0" y="T1"/>
              </a:cxn>
              <a:cxn ang="T5">
                <a:pos x="T2" y="T3"/>
              </a:cxn>
            </a:cxnLst>
            <a:rect l="T6" t="T7" r="T8" b="T9"/>
            <a:pathLst>
              <a:path w="5276273" h="2444198">
                <a:moveTo>
                  <a:pt x="0" y="0"/>
                </a:moveTo>
                <a:cubicBezTo>
                  <a:pt x="2021417" y="1351780"/>
                  <a:pt x="4042834" y="2703561"/>
                  <a:pt x="5276273" y="2401455"/>
                </a:cubicBezTo>
              </a:path>
            </a:pathLst>
          </a:custGeom>
          <a:noFill/>
          <a:ln w="9525">
            <a:noFill/>
            <a:round/>
            <a:headEnd/>
            <a:tailEnd/>
          </a:ln>
        </p:spPr>
        <p:txBody>
          <a:bodyPr anchor="ctr"/>
          <a:lstStyle/>
          <a:p>
            <a:endParaRPr lang="en-US"/>
          </a:p>
        </p:txBody>
      </p:sp>
      <p:sp>
        <p:nvSpPr>
          <p:cNvPr id="93192" name="TextBox 4"/>
          <p:cNvSpPr txBox="1">
            <a:spLocks noChangeArrowheads="1"/>
          </p:cNvSpPr>
          <p:nvPr/>
        </p:nvSpPr>
        <p:spPr bwMode="auto">
          <a:xfrm>
            <a:off x="1524000" y="2019300"/>
            <a:ext cx="184150" cy="384175"/>
          </a:xfrm>
          <a:prstGeom prst="rect">
            <a:avLst/>
          </a:prstGeom>
          <a:noFill/>
          <a:ln w="9525">
            <a:noFill/>
            <a:miter lim="800000"/>
            <a:headEnd/>
            <a:tailEnd/>
          </a:ln>
        </p:spPr>
        <p:txBody>
          <a:bodyPr wrap="none">
            <a:spAutoFit/>
          </a:bodyPr>
          <a:lstStyle/>
          <a:p>
            <a:pPr>
              <a:lnSpc>
                <a:spcPct val="75000"/>
              </a:lnSpc>
            </a:pPr>
            <a:endParaRPr lang="en-US"/>
          </a:p>
        </p:txBody>
      </p:sp>
      <p:cxnSp>
        <p:nvCxnSpPr>
          <p:cNvPr id="93193" name="Straight Arrow Connector 9"/>
          <p:cNvCxnSpPr>
            <a:cxnSpLocks noChangeShapeType="1"/>
            <a:stCxn id="93189" idx="3"/>
          </p:cNvCxnSpPr>
          <p:nvPr/>
        </p:nvCxnSpPr>
        <p:spPr bwMode="auto">
          <a:xfrm>
            <a:off x="3844925" y="3351213"/>
            <a:ext cx="1627188" cy="374650"/>
          </a:xfrm>
          <a:prstGeom prst="straightConnector1">
            <a:avLst/>
          </a:prstGeom>
          <a:noFill/>
          <a:ln w="57150">
            <a:solidFill>
              <a:srgbClr val="0000FF"/>
            </a:solidFill>
            <a:round/>
            <a:headEnd/>
            <a:tailEnd type="arrow" w="med" len="med"/>
          </a:ln>
        </p:spPr>
      </p:cxnSp>
      <p:pic>
        <p:nvPicPr>
          <p:cNvPr id="93194" name="Picture 17"/>
          <p:cNvPicPr>
            <a:picLocks noChangeAspect="1"/>
          </p:cNvPicPr>
          <p:nvPr/>
        </p:nvPicPr>
        <p:blipFill>
          <a:blip r:embed="rId4"/>
          <a:srcRect/>
          <a:stretch>
            <a:fillRect/>
          </a:stretch>
        </p:blipFill>
        <p:spPr bwMode="auto">
          <a:xfrm>
            <a:off x="3835400" y="2003425"/>
            <a:ext cx="4968875" cy="385763"/>
          </a:xfrm>
          <a:prstGeom prst="rect">
            <a:avLst/>
          </a:prstGeom>
          <a:noFill/>
          <a:ln w="9525">
            <a:noFill/>
            <a:miter lim="800000"/>
            <a:headEnd/>
            <a:tailEnd/>
          </a:ln>
        </p:spPr>
      </p:pic>
      <p:sp>
        <p:nvSpPr>
          <p:cNvPr id="93195" name="Rectangle 25"/>
          <p:cNvSpPr>
            <a:spLocks noChangeArrowheads="1"/>
          </p:cNvSpPr>
          <p:nvPr/>
        </p:nvSpPr>
        <p:spPr bwMode="auto">
          <a:xfrm>
            <a:off x="3876675" y="2257425"/>
            <a:ext cx="1030288" cy="161925"/>
          </a:xfrm>
          <a:prstGeom prst="rect">
            <a:avLst/>
          </a:prstGeom>
          <a:noFill/>
          <a:ln w="38100">
            <a:solidFill>
              <a:srgbClr val="C41230"/>
            </a:solidFill>
            <a:round/>
            <a:headEnd/>
            <a:tailEnd/>
          </a:ln>
        </p:spPr>
        <p:txBody>
          <a:bodyPr anchor="ctr"/>
          <a:lstStyle/>
          <a:p>
            <a:pPr>
              <a:lnSpc>
                <a:spcPct val="75000"/>
              </a:lnSpc>
            </a:pPr>
            <a:endParaRPr lang="en-US" b="0">
              <a:solidFill>
                <a:srgbClr val="000000"/>
              </a:solidFill>
            </a:endParaRPr>
          </a:p>
        </p:txBody>
      </p:sp>
      <p:sp>
        <p:nvSpPr>
          <p:cNvPr id="93196" name="TextBox 1"/>
          <p:cNvSpPr txBox="1">
            <a:spLocks noChangeArrowheads="1"/>
          </p:cNvSpPr>
          <p:nvPr/>
        </p:nvSpPr>
        <p:spPr bwMode="auto">
          <a:xfrm>
            <a:off x="369888" y="1281113"/>
            <a:ext cx="8450262" cy="646112"/>
          </a:xfrm>
          <a:prstGeom prst="rect">
            <a:avLst/>
          </a:prstGeom>
          <a:noFill/>
          <a:ln w="9525">
            <a:noFill/>
            <a:miter lim="800000"/>
            <a:headEnd/>
            <a:tailEnd/>
          </a:ln>
        </p:spPr>
        <p:txBody>
          <a:bodyPr>
            <a:spAutoFit/>
          </a:bodyPr>
          <a:lstStyle/>
          <a:p>
            <a:r>
              <a:rPr lang="en-US" sz="1800" b="0"/>
              <a:t>The title for the CardioDx.com homepage is not descriptive. It is currently </a:t>
            </a:r>
            <a:r>
              <a:rPr lang="en-US" sz="1800"/>
              <a:t>CARDIODX® - Home</a:t>
            </a:r>
            <a:r>
              <a:rPr lang="en-US" sz="1800" b="0"/>
              <a:t> and should be changed to the following:</a:t>
            </a:r>
          </a:p>
        </p:txBody>
      </p:sp>
      <p:cxnSp>
        <p:nvCxnSpPr>
          <p:cNvPr id="93197" name="Straight Arrow Connector 17"/>
          <p:cNvCxnSpPr>
            <a:cxnSpLocks noChangeShapeType="1"/>
            <a:stCxn id="93189" idx="3"/>
          </p:cNvCxnSpPr>
          <p:nvPr/>
        </p:nvCxnSpPr>
        <p:spPr bwMode="auto">
          <a:xfrm flipV="1">
            <a:off x="3844925" y="2505075"/>
            <a:ext cx="138113" cy="846138"/>
          </a:xfrm>
          <a:prstGeom prst="straightConnector1">
            <a:avLst/>
          </a:prstGeom>
          <a:noFill/>
          <a:ln w="57150">
            <a:solidFill>
              <a:srgbClr val="0000FF"/>
            </a:solidFill>
            <a:round/>
            <a:headEnd/>
            <a:tailEnd type="arrow" w="med" len="med"/>
          </a:ln>
        </p:spPr>
      </p:cxnSp>
      <p:pic>
        <p:nvPicPr>
          <p:cNvPr id="93198" name="Picture 23" descr="cardiodxtwitter.tiff"/>
          <p:cNvPicPr>
            <a:picLocks noChangeAspect="1"/>
          </p:cNvPicPr>
          <p:nvPr/>
        </p:nvPicPr>
        <p:blipFill>
          <a:blip r:embed="rId5"/>
          <a:srcRect/>
          <a:stretch>
            <a:fillRect/>
          </a:stretch>
        </p:blipFill>
        <p:spPr bwMode="auto">
          <a:xfrm>
            <a:off x="858838" y="4467225"/>
            <a:ext cx="3817937" cy="1743075"/>
          </a:xfrm>
          <a:prstGeom prst="rect">
            <a:avLst/>
          </a:prstGeom>
          <a:noFill/>
          <a:ln w="9525">
            <a:noFill/>
            <a:miter lim="800000"/>
            <a:headEnd/>
            <a:tailEnd/>
          </a:ln>
        </p:spPr>
      </p:pic>
      <p:sp>
        <p:nvSpPr>
          <p:cNvPr id="93199" name="Rectangle 25"/>
          <p:cNvSpPr>
            <a:spLocks noChangeArrowheads="1"/>
          </p:cNvSpPr>
          <p:nvPr/>
        </p:nvSpPr>
        <p:spPr bwMode="auto">
          <a:xfrm>
            <a:off x="969963" y="5400675"/>
            <a:ext cx="1031875" cy="160338"/>
          </a:xfrm>
          <a:prstGeom prst="rect">
            <a:avLst/>
          </a:prstGeom>
          <a:noFill/>
          <a:ln w="38100">
            <a:solidFill>
              <a:srgbClr val="C41230"/>
            </a:solidFill>
            <a:round/>
            <a:headEnd/>
            <a:tailEnd/>
          </a:ln>
        </p:spPr>
        <p:txBody>
          <a:bodyPr anchor="ctr"/>
          <a:lstStyle/>
          <a:p>
            <a:pPr>
              <a:lnSpc>
                <a:spcPct val="75000"/>
              </a:lnSpc>
            </a:pPr>
            <a:endParaRPr lang="en-US" b="0">
              <a:solidFill>
                <a:srgbClr val="000000"/>
              </a:solidFill>
            </a:endParaRPr>
          </a:p>
        </p:txBody>
      </p:sp>
      <p:cxnSp>
        <p:nvCxnSpPr>
          <p:cNvPr id="93200" name="Straight Arrow Connector 37"/>
          <p:cNvCxnSpPr>
            <a:cxnSpLocks noChangeShapeType="1"/>
            <a:stCxn id="93189" idx="3"/>
          </p:cNvCxnSpPr>
          <p:nvPr/>
        </p:nvCxnSpPr>
        <p:spPr bwMode="auto">
          <a:xfrm flipH="1">
            <a:off x="1852613" y="3351213"/>
            <a:ext cx="1992312" cy="1954212"/>
          </a:xfrm>
          <a:prstGeom prst="straightConnector1">
            <a:avLst/>
          </a:prstGeom>
          <a:noFill/>
          <a:ln w="57150">
            <a:solidFill>
              <a:srgbClr val="0000FF"/>
            </a:solidFill>
            <a:round/>
            <a:headEnd/>
            <a:tailEnd type="arrow" w="med" len="med"/>
          </a:ln>
        </p:spPr>
      </p:cxnSp>
      <p:sp>
        <p:nvSpPr>
          <p:cNvPr id="93201" name="Rectangle 3"/>
          <p:cNvSpPr>
            <a:spLocks noChangeArrowheads="1"/>
          </p:cNvSpPr>
          <p:nvPr/>
        </p:nvSpPr>
        <p:spPr bwMode="auto">
          <a:xfrm>
            <a:off x="550863" y="6035675"/>
            <a:ext cx="7588250" cy="581025"/>
          </a:xfrm>
          <a:prstGeom prst="rect">
            <a:avLst/>
          </a:prstGeom>
          <a:noFill/>
          <a:ln w="9525">
            <a:noFill/>
            <a:miter lim="800000"/>
            <a:headEnd/>
            <a:tailEnd/>
          </a:ln>
        </p:spPr>
        <p:txBody>
          <a:bodyPr>
            <a:spAutoFit/>
          </a:bodyPr>
          <a:lstStyle/>
          <a:p>
            <a:r>
              <a:rPr lang="en-US" sz="1600" b="0"/>
              <a:t>Also, </a:t>
            </a:r>
            <a:r>
              <a:rPr lang="en-US" sz="1600"/>
              <a:t>shorten </a:t>
            </a:r>
            <a:r>
              <a:rPr lang="en-US" sz="1600">
                <a:solidFill>
                  <a:srgbClr val="000000"/>
                </a:solidFill>
              </a:rPr>
              <a:t>17 other title tags </a:t>
            </a:r>
            <a:r>
              <a:rPr lang="en-US" sz="1600" b="0">
                <a:solidFill>
                  <a:srgbClr val="000000"/>
                </a:solidFill>
              </a:rPr>
              <a:t>within the site that are currently longer than 70 characters</a:t>
            </a:r>
            <a:endParaRPr lang="en-US" sz="1600" b="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3"/>
          <p:cNvSpPr>
            <a:spLocks noGrp="1"/>
          </p:cNvSpPr>
          <p:nvPr>
            <p:ph type="sldNum" sz="quarter" idx="10"/>
          </p:nvPr>
        </p:nvSpPr>
        <p:spPr>
          <a:noFill/>
        </p:spPr>
        <p:txBody>
          <a:bodyPr/>
          <a:lstStyle/>
          <a:p>
            <a:fld id="{9ED3A5FD-CEFD-4E69-9E2B-102E72ECC56F}" type="slidenum">
              <a:rPr lang="en-US" smtClean="0">
                <a:latin typeface="Arial" charset="0"/>
                <a:ea typeface="ＭＳ Ｐゴシック"/>
                <a:cs typeface="ＭＳ Ｐゴシック"/>
              </a:rPr>
              <a:pPr/>
              <a:t>2</a:t>
            </a:fld>
            <a:endParaRPr lang="en-US" smtClean="0">
              <a:latin typeface="Arial" charset="0"/>
              <a:ea typeface="ＭＳ Ｐゴシック"/>
              <a:cs typeface="ＭＳ Ｐゴシック"/>
            </a:endParaRPr>
          </a:p>
        </p:txBody>
      </p:sp>
      <p:sp>
        <p:nvSpPr>
          <p:cNvPr id="5734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57347" name="Rectangle 3"/>
          <p:cNvSpPr>
            <a:spLocks noGrp="1" noChangeArrowheads="1"/>
          </p:cNvSpPr>
          <p:nvPr>
            <p:ph type="body" idx="1"/>
          </p:nvPr>
        </p:nvSpPr>
        <p:spPr>
          <a:xfrm>
            <a:off x="381000" y="1371600"/>
            <a:ext cx="8534400" cy="4648200"/>
          </a:xfrm>
        </p:spPr>
        <p:txBody>
          <a:bodyPr/>
          <a:lstStyle/>
          <a:p>
            <a:pPr eaLnBrk="1" hangingPunct="1"/>
            <a:r>
              <a:rPr lang="en-US" b="1" smtClean="0">
                <a:cs typeface="ＭＳ Ｐゴシック"/>
              </a:rPr>
              <a:t>Objective:</a:t>
            </a:r>
          </a:p>
          <a:p>
            <a:pPr lvl="1" eaLnBrk="1" hangingPunct="1"/>
            <a:r>
              <a:rPr lang="en-US" smtClean="0"/>
              <a:t>To understand the users of CardioDx.com and evaluate their interaction on the website via Google Analytics</a:t>
            </a:r>
          </a:p>
          <a:p>
            <a:pPr lvl="1" eaLnBrk="1" hangingPunct="1"/>
            <a:r>
              <a:rPr lang="en-US" smtClean="0"/>
              <a:t>To evaluate CardioDx.com’s SEO practices relative to industry trends and standards</a:t>
            </a:r>
          </a:p>
          <a:p>
            <a:pPr lvl="1" eaLnBrk="1" hangingPunct="1"/>
            <a:r>
              <a:rPr lang="en-US" smtClean="0"/>
              <a:t>To recommend an SEO and landing page strategy and implementation plan</a:t>
            </a:r>
          </a:p>
          <a:p>
            <a:pPr lvl="1" eaLnBrk="1" hangingPunct="1">
              <a:buFontTx/>
              <a:buNone/>
            </a:pPr>
            <a:endParaRPr lang="en-US" smtClean="0"/>
          </a:p>
          <a:p>
            <a:pPr eaLnBrk="1" hangingPunct="1"/>
            <a:r>
              <a:rPr lang="en-US" b="1" smtClean="0">
                <a:solidFill>
                  <a:schemeClr val="tx1"/>
                </a:solidFill>
                <a:cs typeface="ＭＳ Ｐゴシック"/>
              </a:rPr>
              <a:t>Methodology:</a:t>
            </a:r>
          </a:p>
          <a:p>
            <a:pPr lvl="1" eaLnBrk="1" hangingPunct="1"/>
            <a:r>
              <a:rPr lang="en-US" smtClean="0">
                <a:solidFill>
                  <a:schemeClr val="tx1"/>
                </a:solidFill>
              </a:rPr>
              <a:t>Utilized and analyzed Google Analytics, Webmaster Tools, SEOmoz, webpage source code</a:t>
            </a:r>
          </a:p>
          <a:p>
            <a:pPr lvl="1" eaLnBrk="1" hangingPunct="1"/>
            <a:endParaRPr lang="en-US" smtClean="0">
              <a:solidFill>
                <a:schemeClr val="tx1"/>
              </a:solidFill>
            </a:endParaRPr>
          </a:p>
          <a:p>
            <a:pPr eaLnBrk="1" hangingPunct="1"/>
            <a:r>
              <a:rPr lang="en-US" b="1" smtClean="0">
                <a:solidFill>
                  <a:schemeClr val="tx1"/>
                </a:solidFill>
                <a:cs typeface="ＭＳ Ｐゴシック"/>
              </a:rPr>
              <a:t>Goal</a:t>
            </a:r>
          </a:p>
          <a:p>
            <a:pPr lvl="1" eaLnBrk="1" hangingPunct="1"/>
            <a:r>
              <a:rPr lang="en-US" smtClean="0">
                <a:solidFill>
                  <a:schemeClr val="tx1"/>
                </a:solidFill>
              </a:rPr>
              <a:t>To drive more users to the website and increase visitor retention</a:t>
            </a:r>
          </a:p>
        </p:txBody>
      </p:sp>
      <p:sp>
        <p:nvSpPr>
          <p:cNvPr id="57348" name="Rectangle 4"/>
          <p:cNvSpPr>
            <a:spLocks noGrp="1" noChangeArrowheads="1"/>
          </p:cNvSpPr>
          <p:nvPr>
            <p:ph type="title"/>
          </p:nvPr>
        </p:nvSpPr>
        <p:spPr/>
        <p:txBody>
          <a:bodyPr/>
          <a:lstStyle/>
          <a:p>
            <a:pPr eaLnBrk="1" hangingPunct="1"/>
            <a:r>
              <a:rPr lang="en-US" smtClean="0">
                <a:solidFill>
                  <a:schemeClr val="bg1"/>
                </a:solidFill>
                <a:cs typeface="ＭＳ Ｐゴシック"/>
              </a:rPr>
              <a:t>Project Overview</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3"/>
          <p:cNvSpPr>
            <a:spLocks noGrp="1"/>
          </p:cNvSpPr>
          <p:nvPr>
            <p:ph type="sldNum" sz="quarter" idx="10"/>
          </p:nvPr>
        </p:nvSpPr>
        <p:spPr>
          <a:noFill/>
        </p:spPr>
        <p:txBody>
          <a:bodyPr/>
          <a:lstStyle/>
          <a:p>
            <a:fld id="{894E8F87-12F1-4DF6-A937-B022C7E01F07}" type="slidenum">
              <a:rPr lang="en-US" smtClean="0">
                <a:latin typeface="Arial" charset="0"/>
                <a:ea typeface="ＭＳ Ｐゴシック"/>
                <a:cs typeface="ＭＳ Ｐゴシック"/>
              </a:rPr>
              <a:pPr/>
              <a:t>20</a:t>
            </a:fld>
            <a:endParaRPr lang="en-US" smtClean="0">
              <a:latin typeface="Arial" charset="0"/>
              <a:ea typeface="ＭＳ Ｐゴシック"/>
              <a:cs typeface="ＭＳ Ｐゴシック"/>
            </a:endParaRPr>
          </a:p>
        </p:txBody>
      </p:sp>
      <p:sp>
        <p:nvSpPr>
          <p:cNvPr id="9523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95235" name="Rectangle 2"/>
          <p:cNvSpPr>
            <a:spLocks noGrp="1" noChangeArrowheads="1"/>
          </p:cNvSpPr>
          <p:nvPr>
            <p:ph type="title"/>
          </p:nvPr>
        </p:nvSpPr>
        <p:spPr>
          <a:xfrm>
            <a:off x="369888" y="346075"/>
            <a:ext cx="8763000" cy="561975"/>
          </a:xfrm>
        </p:spPr>
        <p:txBody>
          <a:bodyPr anchor="b"/>
          <a:lstStyle/>
          <a:p>
            <a:pPr>
              <a:lnSpc>
                <a:spcPct val="110000"/>
              </a:lnSpc>
            </a:pPr>
            <a:r>
              <a:rPr lang="en-US" smtClean="0">
                <a:solidFill>
                  <a:schemeClr val="bg1"/>
                </a:solidFill>
                <a:cs typeface="ＭＳ Ｐゴシック"/>
              </a:rPr>
              <a:t>Search Engine Optimization #2: Header Tags</a:t>
            </a:r>
          </a:p>
        </p:txBody>
      </p:sp>
      <p:sp>
        <p:nvSpPr>
          <p:cNvPr id="95236" name="TextBox 1"/>
          <p:cNvSpPr txBox="1">
            <a:spLocks noChangeArrowheads="1"/>
          </p:cNvSpPr>
          <p:nvPr/>
        </p:nvSpPr>
        <p:spPr bwMode="auto">
          <a:xfrm>
            <a:off x="163513" y="1747838"/>
            <a:ext cx="5149850" cy="3724275"/>
          </a:xfrm>
          <a:prstGeom prst="rect">
            <a:avLst/>
          </a:prstGeom>
          <a:noFill/>
          <a:ln w="9525">
            <a:noFill/>
            <a:miter lim="800000"/>
            <a:headEnd/>
            <a:tailEnd/>
          </a:ln>
        </p:spPr>
        <p:txBody>
          <a:bodyPr>
            <a:spAutoFit/>
          </a:bodyPr>
          <a:lstStyle/>
          <a:p>
            <a:pPr marL="285750" indent="-285750">
              <a:lnSpc>
                <a:spcPct val="120000"/>
              </a:lnSpc>
              <a:buClr>
                <a:schemeClr val="accent1"/>
              </a:buClr>
              <a:buFont typeface="Arial" charset="0"/>
              <a:buNone/>
            </a:pPr>
            <a:r>
              <a:rPr lang="en-US" sz="1800" u="sng"/>
              <a:t>Header Tags</a:t>
            </a:r>
          </a:p>
          <a:p>
            <a:pPr marL="285750" indent="-285750">
              <a:lnSpc>
                <a:spcPct val="120000"/>
              </a:lnSpc>
              <a:buClr>
                <a:schemeClr val="accent1"/>
              </a:buClr>
              <a:buFont typeface="Arial" charset="0"/>
              <a:buChar char="•"/>
            </a:pPr>
            <a:r>
              <a:rPr lang="en-US" sz="1800" b="0"/>
              <a:t>Second most important factor in on-page SEO </a:t>
            </a:r>
          </a:p>
          <a:p>
            <a:pPr marL="285750" indent="-285750">
              <a:lnSpc>
                <a:spcPct val="120000"/>
              </a:lnSpc>
              <a:buClr>
                <a:schemeClr val="accent1"/>
              </a:buClr>
              <a:buFont typeface="Arial" charset="0"/>
              <a:buChar char="•"/>
            </a:pPr>
            <a:r>
              <a:rPr lang="en-US" sz="1800" b="0"/>
              <a:t>The tags are </a:t>
            </a:r>
            <a:r>
              <a:rPr lang="en-US" sz="1800" b="0" u="sng"/>
              <a:t>contained in the source code</a:t>
            </a:r>
            <a:r>
              <a:rPr lang="en-US" sz="1800" b="0"/>
              <a:t> and </a:t>
            </a:r>
            <a:r>
              <a:rPr lang="en-US" sz="1800" b="0" u="sng"/>
              <a:t>indicates importance to Google</a:t>
            </a:r>
          </a:p>
          <a:p>
            <a:pPr marL="285750" indent="-285750">
              <a:lnSpc>
                <a:spcPct val="120000"/>
              </a:lnSpc>
              <a:buClr>
                <a:schemeClr val="accent1"/>
              </a:buClr>
              <a:buFont typeface="Arial" charset="0"/>
              <a:buChar char="•"/>
            </a:pPr>
            <a:r>
              <a:rPr lang="en-US" sz="1800" b="0"/>
              <a:t>Google crawls and indexes header tags</a:t>
            </a:r>
          </a:p>
          <a:p>
            <a:pPr marL="285750" indent="-285750">
              <a:lnSpc>
                <a:spcPct val="120000"/>
              </a:lnSpc>
              <a:buClr>
                <a:schemeClr val="accent1"/>
              </a:buClr>
              <a:buFont typeface="Arial" charset="0"/>
              <a:buChar char="•"/>
            </a:pPr>
            <a:r>
              <a:rPr lang="en-US" sz="1800" b="0"/>
              <a:t>Up to six header tags: </a:t>
            </a:r>
          </a:p>
          <a:p>
            <a:pPr marL="742950" lvl="1" indent="-285750">
              <a:lnSpc>
                <a:spcPct val="120000"/>
              </a:lnSpc>
              <a:buClr>
                <a:schemeClr val="accent1"/>
              </a:buClr>
              <a:buFont typeface="Arial" charset="0"/>
              <a:buChar char="•"/>
            </a:pPr>
            <a:r>
              <a:rPr lang="en-US" sz="1800" b="0"/>
              <a:t>H1; H2; H3; H4; H5; H6 </a:t>
            </a:r>
          </a:p>
          <a:p>
            <a:pPr marL="742950" lvl="1" indent="-285750">
              <a:lnSpc>
                <a:spcPct val="120000"/>
              </a:lnSpc>
              <a:buClr>
                <a:schemeClr val="accent1"/>
              </a:buClr>
              <a:buFont typeface="Arial" charset="0"/>
              <a:buChar char="•"/>
            </a:pPr>
            <a:r>
              <a:rPr lang="en-US" sz="1800" b="0"/>
              <a:t>Each header tag indicates the relative importance of the section it heads. </a:t>
            </a:r>
          </a:p>
          <a:p>
            <a:pPr marL="742950" lvl="1" indent="-285750">
              <a:lnSpc>
                <a:spcPct val="120000"/>
              </a:lnSpc>
              <a:buClr>
                <a:schemeClr val="accent1"/>
              </a:buClr>
              <a:buFont typeface="Arial" charset="0"/>
              <a:buChar char="•"/>
            </a:pPr>
            <a:r>
              <a:rPr lang="en-US" sz="1800" b="0"/>
              <a:t>H1 indicates the highest level of importance and H6 is the lowest.</a:t>
            </a:r>
          </a:p>
        </p:txBody>
      </p:sp>
      <p:pic>
        <p:nvPicPr>
          <p:cNvPr id="95237" name="Picture 2"/>
          <p:cNvPicPr>
            <a:picLocks noChangeAspect="1"/>
          </p:cNvPicPr>
          <p:nvPr/>
        </p:nvPicPr>
        <p:blipFill>
          <a:blip r:embed="rId3"/>
          <a:srcRect b="4440"/>
          <a:stretch>
            <a:fillRect/>
          </a:stretch>
        </p:blipFill>
        <p:spPr bwMode="auto">
          <a:xfrm>
            <a:off x="5322888" y="1458913"/>
            <a:ext cx="3746500" cy="38989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3"/>
          <p:cNvSpPr>
            <a:spLocks noGrp="1"/>
          </p:cNvSpPr>
          <p:nvPr>
            <p:ph type="sldNum" sz="quarter" idx="10"/>
          </p:nvPr>
        </p:nvSpPr>
        <p:spPr>
          <a:xfrm>
            <a:off x="628650" y="6567488"/>
            <a:ext cx="266700" cy="217487"/>
          </a:xfrm>
          <a:noFill/>
        </p:spPr>
        <p:txBody>
          <a:bodyPr/>
          <a:lstStyle/>
          <a:p>
            <a:fld id="{81931759-1B50-44FD-AAF8-C64225D8FF07}" type="slidenum">
              <a:rPr lang="en-US" smtClean="0">
                <a:latin typeface="Arial" charset="0"/>
                <a:ea typeface="ＭＳ Ｐゴシック"/>
                <a:cs typeface="ＭＳ Ｐゴシック"/>
              </a:rPr>
              <a:pPr/>
              <a:t>21</a:t>
            </a:fld>
            <a:endParaRPr lang="en-US" smtClean="0">
              <a:latin typeface="Arial" charset="0"/>
              <a:ea typeface="ＭＳ Ｐゴシック"/>
              <a:cs typeface="ＭＳ Ｐゴシック"/>
            </a:endParaRPr>
          </a:p>
        </p:txBody>
      </p:sp>
      <p:sp>
        <p:nvSpPr>
          <p:cNvPr id="97282" name="Footer Placeholder 4"/>
          <p:cNvSpPr>
            <a:spLocks noGrp="1"/>
          </p:cNvSpPr>
          <p:nvPr>
            <p:ph type="ftr" sz="quarter" idx="11"/>
          </p:nvPr>
        </p:nvSpPr>
        <p:spPr>
          <a:xfrm>
            <a:off x="779463" y="6596063"/>
            <a:ext cx="3486150" cy="241300"/>
          </a:xfrm>
          <a:noFill/>
        </p:spPr>
        <p:txBody>
          <a:bodyPr/>
          <a:lstStyle/>
          <a:p>
            <a:r>
              <a:rPr lang="en-US" smtClean="0">
                <a:latin typeface="Arial" charset="0"/>
                <a:ea typeface="ＭＳ Ｐゴシック"/>
                <a:cs typeface="ＭＳ Ｐゴシック"/>
              </a:rPr>
              <a:t>© 2012 CardioDx, Inc. Content is confidential and proprietary</a:t>
            </a:r>
          </a:p>
        </p:txBody>
      </p:sp>
      <p:sp>
        <p:nvSpPr>
          <p:cNvPr id="97283" name="Rectangle 2"/>
          <p:cNvSpPr>
            <a:spLocks noGrp="1" noChangeArrowheads="1"/>
          </p:cNvSpPr>
          <p:nvPr>
            <p:ph type="title"/>
          </p:nvPr>
        </p:nvSpPr>
        <p:spPr>
          <a:xfrm>
            <a:off x="381000" y="357188"/>
            <a:ext cx="8001000" cy="519112"/>
          </a:xfrm>
        </p:spPr>
        <p:txBody>
          <a:bodyPr anchor="b"/>
          <a:lstStyle/>
          <a:p>
            <a:pPr eaLnBrk="1" hangingPunct="1"/>
            <a:r>
              <a:rPr lang="en-US" smtClean="0">
                <a:solidFill>
                  <a:srgbClr val="FFFFFF"/>
                </a:solidFill>
                <a:cs typeface="ＭＳ Ｐゴシック"/>
              </a:rPr>
              <a:t>Example Of Effective Header Tags: Eli Lilly</a:t>
            </a:r>
          </a:p>
        </p:txBody>
      </p:sp>
      <p:pic>
        <p:nvPicPr>
          <p:cNvPr id="97284" name="Picture 1" descr="elililly.tiff"/>
          <p:cNvPicPr>
            <a:picLocks noChangeAspect="1"/>
          </p:cNvPicPr>
          <p:nvPr/>
        </p:nvPicPr>
        <p:blipFill>
          <a:blip r:embed="rId3"/>
          <a:srcRect l="13698" t="9656" r="13094" b="1323"/>
          <a:stretch>
            <a:fillRect/>
          </a:stretch>
        </p:blipFill>
        <p:spPr bwMode="auto">
          <a:xfrm>
            <a:off x="4098925" y="1758950"/>
            <a:ext cx="4208463" cy="3884613"/>
          </a:xfrm>
          <a:prstGeom prst="rect">
            <a:avLst/>
          </a:prstGeom>
          <a:noFill/>
          <a:ln w="9525">
            <a:noFill/>
            <a:miter lim="800000"/>
            <a:headEnd/>
            <a:tailEnd/>
          </a:ln>
        </p:spPr>
      </p:pic>
      <p:cxnSp>
        <p:nvCxnSpPr>
          <p:cNvPr id="97285" name="Straight Arrow Connector 3"/>
          <p:cNvCxnSpPr>
            <a:cxnSpLocks noChangeShapeType="1"/>
            <a:stCxn id="97290" idx="3"/>
          </p:cNvCxnSpPr>
          <p:nvPr/>
        </p:nvCxnSpPr>
        <p:spPr bwMode="auto">
          <a:xfrm>
            <a:off x="4257675" y="3711575"/>
            <a:ext cx="1081088" cy="323850"/>
          </a:xfrm>
          <a:prstGeom prst="straightConnector1">
            <a:avLst/>
          </a:prstGeom>
          <a:noFill/>
          <a:ln w="28575">
            <a:solidFill>
              <a:srgbClr val="008000"/>
            </a:solidFill>
            <a:round/>
            <a:headEnd/>
            <a:tailEnd type="arrow" w="med" len="med"/>
          </a:ln>
        </p:spPr>
      </p:cxnSp>
      <p:sp>
        <p:nvSpPr>
          <p:cNvPr id="97286" name="TextBox 4"/>
          <p:cNvSpPr txBox="1">
            <a:spLocks noChangeArrowheads="1"/>
          </p:cNvSpPr>
          <p:nvPr/>
        </p:nvSpPr>
        <p:spPr bwMode="auto">
          <a:xfrm>
            <a:off x="2873375" y="2652713"/>
            <a:ext cx="893763" cy="311150"/>
          </a:xfrm>
          <a:prstGeom prst="rect">
            <a:avLst/>
          </a:prstGeom>
          <a:noFill/>
          <a:ln w="9525">
            <a:noFill/>
            <a:miter lim="800000"/>
            <a:headEnd/>
            <a:tailEnd/>
          </a:ln>
        </p:spPr>
        <p:txBody>
          <a:bodyPr>
            <a:spAutoFit/>
          </a:bodyPr>
          <a:lstStyle/>
          <a:p>
            <a:pPr>
              <a:lnSpc>
                <a:spcPct val="75000"/>
              </a:lnSpc>
            </a:pPr>
            <a:r>
              <a:rPr lang="en-US" sz="1800" b="0">
                <a:solidFill>
                  <a:srgbClr val="660066"/>
                </a:solidFill>
              </a:rPr>
              <a:t>H1</a:t>
            </a:r>
          </a:p>
        </p:txBody>
      </p:sp>
      <p:cxnSp>
        <p:nvCxnSpPr>
          <p:cNvPr id="97287" name="Straight Arrow Connector 14"/>
          <p:cNvCxnSpPr>
            <a:cxnSpLocks noChangeShapeType="1"/>
            <a:stCxn id="97290" idx="3"/>
          </p:cNvCxnSpPr>
          <p:nvPr/>
        </p:nvCxnSpPr>
        <p:spPr bwMode="auto">
          <a:xfrm>
            <a:off x="4257675" y="3711575"/>
            <a:ext cx="2166938" cy="357188"/>
          </a:xfrm>
          <a:prstGeom prst="straightConnector1">
            <a:avLst/>
          </a:prstGeom>
          <a:noFill/>
          <a:ln w="28575">
            <a:solidFill>
              <a:srgbClr val="008000"/>
            </a:solidFill>
            <a:round/>
            <a:headEnd/>
            <a:tailEnd type="arrow" w="med" len="med"/>
          </a:ln>
        </p:spPr>
      </p:cxnSp>
      <p:cxnSp>
        <p:nvCxnSpPr>
          <p:cNvPr id="97288" name="Straight Arrow Connector 15"/>
          <p:cNvCxnSpPr>
            <a:cxnSpLocks noChangeShapeType="1"/>
            <a:stCxn id="97290" idx="3"/>
          </p:cNvCxnSpPr>
          <p:nvPr/>
        </p:nvCxnSpPr>
        <p:spPr bwMode="auto">
          <a:xfrm>
            <a:off x="4257675" y="3711575"/>
            <a:ext cx="295275" cy="280988"/>
          </a:xfrm>
          <a:prstGeom prst="straightConnector1">
            <a:avLst/>
          </a:prstGeom>
          <a:noFill/>
          <a:ln w="28575">
            <a:solidFill>
              <a:srgbClr val="008000"/>
            </a:solidFill>
            <a:round/>
            <a:headEnd/>
            <a:tailEnd type="arrow" w="med" len="med"/>
          </a:ln>
        </p:spPr>
      </p:cxnSp>
      <p:cxnSp>
        <p:nvCxnSpPr>
          <p:cNvPr id="97289" name="Straight Arrow Connector 16"/>
          <p:cNvCxnSpPr>
            <a:cxnSpLocks noChangeShapeType="1"/>
            <a:stCxn id="97290" idx="3"/>
          </p:cNvCxnSpPr>
          <p:nvPr/>
        </p:nvCxnSpPr>
        <p:spPr bwMode="auto">
          <a:xfrm>
            <a:off x="4257675" y="3711575"/>
            <a:ext cx="2974975" cy="346075"/>
          </a:xfrm>
          <a:prstGeom prst="straightConnector1">
            <a:avLst/>
          </a:prstGeom>
          <a:noFill/>
          <a:ln w="28575">
            <a:solidFill>
              <a:srgbClr val="008000"/>
            </a:solidFill>
            <a:round/>
            <a:headEnd/>
            <a:tailEnd type="arrow" w="med" len="med"/>
          </a:ln>
        </p:spPr>
      </p:cxnSp>
      <p:sp>
        <p:nvSpPr>
          <p:cNvPr id="97290" name="TextBox 28"/>
          <p:cNvSpPr txBox="1">
            <a:spLocks noChangeArrowheads="1"/>
          </p:cNvSpPr>
          <p:nvPr/>
        </p:nvSpPr>
        <p:spPr bwMode="auto">
          <a:xfrm>
            <a:off x="3616325" y="3556000"/>
            <a:ext cx="641350" cy="311150"/>
          </a:xfrm>
          <a:prstGeom prst="rect">
            <a:avLst/>
          </a:prstGeom>
          <a:noFill/>
          <a:ln w="9525">
            <a:noFill/>
            <a:miter lim="800000"/>
            <a:headEnd/>
            <a:tailEnd/>
          </a:ln>
        </p:spPr>
        <p:txBody>
          <a:bodyPr>
            <a:spAutoFit/>
          </a:bodyPr>
          <a:lstStyle/>
          <a:p>
            <a:pPr algn="ctr">
              <a:lnSpc>
                <a:spcPct val="75000"/>
              </a:lnSpc>
            </a:pPr>
            <a:r>
              <a:rPr lang="en-US" sz="1800" b="0">
                <a:solidFill>
                  <a:srgbClr val="008000"/>
                </a:solidFill>
              </a:rPr>
              <a:t>H2</a:t>
            </a:r>
            <a:endParaRPr lang="en-US" sz="1800">
              <a:solidFill>
                <a:srgbClr val="008000"/>
              </a:solidFill>
            </a:endParaRPr>
          </a:p>
        </p:txBody>
      </p:sp>
      <p:sp>
        <p:nvSpPr>
          <p:cNvPr id="97291" name="TextBox 40"/>
          <p:cNvSpPr txBox="1">
            <a:spLocks noChangeArrowheads="1"/>
          </p:cNvSpPr>
          <p:nvPr/>
        </p:nvSpPr>
        <p:spPr bwMode="auto">
          <a:xfrm>
            <a:off x="3333750" y="2665413"/>
            <a:ext cx="584200" cy="311150"/>
          </a:xfrm>
          <a:prstGeom prst="rect">
            <a:avLst/>
          </a:prstGeom>
          <a:noFill/>
          <a:ln w="9525">
            <a:noFill/>
            <a:miter lim="800000"/>
            <a:headEnd/>
            <a:tailEnd/>
          </a:ln>
        </p:spPr>
        <p:txBody>
          <a:bodyPr>
            <a:spAutoFit/>
          </a:bodyPr>
          <a:lstStyle/>
          <a:p>
            <a:pPr algn="ctr">
              <a:lnSpc>
                <a:spcPct val="75000"/>
              </a:lnSpc>
            </a:pPr>
            <a:r>
              <a:rPr lang="en-US" sz="1800" b="0">
                <a:solidFill>
                  <a:schemeClr val="accent1"/>
                </a:solidFill>
              </a:rPr>
              <a:t>H3</a:t>
            </a:r>
            <a:endParaRPr lang="en-US" sz="1800">
              <a:solidFill>
                <a:schemeClr val="accent1"/>
              </a:solidFill>
            </a:endParaRPr>
          </a:p>
        </p:txBody>
      </p:sp>
      <p:cxnSp>
        <p:nvCxnSpPr>
          <p:cNvPr id="97292" name="Straight Arrow Connector 41"/>
          <p:cNvCxnSpPr>
            <a:cxnSpLocks noChangeShapeType="1"/>
          </p:cNvCxnSpPr>
          <p:nvPr/>
        </p:nvCxnSpPr>
        <p:spPr bwMode="auto">
          <a:xfrm flipV="1">
            <a:off x="3871913" y="2260600"/>
            <a:ext cx="1811337" cy="534988"/>
          </a:xfrm>
          <a:prstGeom prst="straightConnector1">
            <a:avLst/>
          </a:prstGeom>
          <a:noFill/>
          <a:ln w="28575">
            <a:solidFill>
              <a:schemeClr val="accent1"/>
            </a:solidFill>
            <a:round/>
            <a:headEnd/>
            <a:tailEnd type="arrow" w="med" len="med"/>
          </a:ln>
        </p:spPr>
      </p:cxnSp>
      <p:cxnSp>
        <p:nvCxnSpPr>
          <p:cNvPr id="97293" name="Straight Arrow Connector 43"/>
          <p:cNvCxnSpPr>
            <a:cxnSpLocks noChangeShapeType="1"/>
            <a:stCxn id="97291" idx="3"/>
          </p:cNvCxnSpPr>
          <p:nvPr/>
        </p:nvCxnSpPr>
        <p:spPr bwMode="auto">
          <a:xfrm flipV="1">
            <a:off x="3917950" y="2270125"/>
            <a:ext cx="2733675" cy="550863"/>
          </a:xfrm>
          <a:prstGeom prst="straightConnector1">
            <a:avLst/>
          </a:prstGeom>
          <a:noFill/>
          <a:ln w="28575">
            <a:solidFill>
              <a:schemeClr val="accent1"/>
            </a:solidFill>
            <a:round/>
            <a:headEnd/>
            <a:tailEnd type="arrow" w="med" len="med"/>
          </a:ln>
        </p:spPr>
      </p:cxnSp>
      <p:cxnSp>
        <p:nvCxnSpPr>
          <p:cNvPr id="97294" name="Straight Arrow Connector 46"/>
          <p:cNvCxnSpPr>
            <a:cxnSpLocks noChangeShapeType="1"/>
          </p:cNvCxnSpPr>
          <p:nvPr/>
        </p:nvCxnSpPr>
        <p:spPr bwMode="auto">
          <a:xfrm flipV="1">
            <a:off x="4006850" y="2249488"/>
            <a:ext cx="2332038" cy="542925"/>
          </a:xfrm>
          <a:prstGeom prst="straightConnector1">
            <a:avLst/>
          </a:prstGeom>
          <a:noFill/>
          <a:ln w="28575">
            <a:solidFill>
              <a:schemeClr val="accent1"/>
            </a:solidFill>
            <a:round/>
            <a:headEnd/>
            <a:tailEnd type="arrow" w="med" len="med"/>
          </a:ln>
        </p:spPr>
      </p:cxnSp>
      <p:cxnSp>
        <p:nvCxnSpPr>
          <p:cNvPr id="97295" name="Straight Arrow Connector 50"/>
          <p:cNvCxnSpPr>
            <a:cxnSpLocks noChangeShapeType="1"/>
          </p:cNvCxnSpPr>
          <p:nvPr/>
        </p:nvCxnSpPr>
        <p:spPr bwMode="auto">
          <a:xfrm flipV="1">
            <a:off x="3981450" y="2249488"/>
            <a:ext cx="1947863" cy="563562"/>
          </a:xfrm>
          <a:prstGeom prst="straightConnector1">
            <a:avLst/>
          </a:prstGeom>
          <a:noFill/>
          <a:ln w="28575">
            <a:solidFill>
              <a:schemeClr val="accent1"/>
            </a:solidFill>
            <a:round/>
            <a:headEnd/>
            <a:tailEnd type="arrow" w="med" len="med"/>
          </a:ln>
        </p:spPr>
      </p:cxnSp>
      <p:cxnSp>
        <p:nvCxnSpPr>
          <p:cNvPr id="97296" name="Straight Arrow Connector 52"/>
          <p:cNvCxnSpPr>
            <a:cxnSpLocks noChangeShapeType="1"/>
            <a:stCxn id="97291" idx="3"/>
          </p:cNvCxnSpPr>
          <p:nvPr/>
        </p:nvCxnSpPr>
        <p:spPr bwMode="auto">
          <a:xfrm flipV="1">
            <a:off x="3917950" y="2270125"/>
            <a:ext cx="3109913" cy="550863"/>
          </a:xfrm>
          <a:prstGeom prst="straightConnector1">
            <a:avLst/>
          </a:prstGeom>
          <a:noFill/>
          <a:ln w="28575">
            <a:solidFill>
              <a:schemeClr val="accent1"/>
            </a:solidFill>
            <a:round/>
            <a:headEnd/>
            <a:tailEnd type="arrow" w="med" len="med"/>
          </a:ln>
        </p:spPr>
      </p:cxnSp>
      <p:cxnSp>
        <p:nvCxnSpPr>
          <p:cNvPr id="97297" name="Straight Arrow Connector 54"/>
          <p:cNvCxnSpPr>
            <a:cxnSpLocks noChangeShapeType="1"/>
            <a:stCxn id="97291" idx="3"/>
          </p:cNvCxnSpPr>
          <p:nvPr/>
        </p:nvCxnSpPr>
        <p:spPr bwMode="auto">
          <a:xfrm flipV="1">
            <a:off x="3917950" y="2708275"/>
            <a:ext cx="2182813" cy="112713"/>
          </a:xfrm>
          <a:prstGeom prst="straightConnector1">
            <a:avLst/>
          </a:prstGeom>
          <a:noFill/>
          <a:ln w="28575">
            <a:solidFill>
              <a:schemeClr val="accent1"/>
            </a:solidFill>
            <a:round/>
            <a:headEnd/>
            <a:tailEnd type="arrow" w="med" len="med"/>
          </a:ln>
        </p:spPr>
      </p:cxnSp>
      <p:sp>
        <p:nvSpPr>
          <p:cNvPr id="97298" name="TextBox 59"/>
          <p:cNvSpPr txBox="1">
            <a:spLocks noChangeArrowheads="1"/>
          </p:cNvSpPr>
          <p:nvPr/>
        </p:nvSpPr>
        <p:spPr bwMode="auto">
          <a:xfrm>
            <a:off x="3333750" y="2967038"/>
            <a:ext cx="604838" cy="312737"/>
          </a:xfrm>
          <a:prstGeom prst="rect">
            <a:avLst/>
          </a:prstGeom>
          <a:noFill/>
          <a:ln w="9525">
            <a:noFill/>
            <a:miter lim="800000"/>
            <a:headEnd/>
            <a:tailEnd/>
          </a:ln>
        </p:spPr>
        <p:txBody>
          <a:bodyPr>
            <a:spAutoFit/>
          </a:bodyPr>
          <a:lstStyle/>
          <a:p>
            <a:pPr algn="ctr">
              <a:lnSpc>
                <a:spcPct val="75000"/>
              </a:lnSpc>
            </a:pPr>
            <a:r>
              <a:rPr lang="en-US" sz="1800" b="0">
                <a:solidFill>
                  <a:srgbClr val="FF6600"/>
                </a:solidFill>
              </a:rPr>
              <a:t>H4</a:t>
            </a:r>
            <a:endParaRPr lang="en-US" sz="1800"/>
          </a:p>
        </p:txBody>
      </p:sp>
      <p:cxnSp>
        <p:nvCxnSpPr>
          <p:cNvPr id="97299" name="Straight Arrow Connector 60"/>
          <p:cNvCxnSpPr>
            <a:cxnSpLocks noChangeShapeType="1"/>
          </p:cNvCxnSpPr>
          <p:nvPr/>
        </p:nvCxnSpPr>
        <p:spPr bwMode="auto">
          <a:xfrm>
            <a:off x="3887788" y="3087688"/>
            <a:ext cx="2279650" cy="323850"/>
          </a:xfrm>
          <a:prstGeom prst="straightConnector1">
            <a:avLst/>
          </a:prstGeom>
          <a:noFill/>
          <a:ln w="28575">
            <a:solidFill>
              <a:srgbClr val="FF6600"/>
            </a:solidFill>
            <a:round/>
            <a:headEnd/>
            <a:tailEnd type="arrow" w="med" len="med"/>
          </a:ln>
        </p:spPr>
      </p:cxnSp>
      <p:cxnSp>
        <p:nvCxnSpPr>
          <p:cNvPr id="97300" name="Straight Arrow Connector 65"/>
          <p:cNvCxnSpPr>
            <a:cxnSpLocks noChangeShapeType="1"/>
            <a:stCxn id="97290" idx="3"/>
          </p:cNvCxnSpPr>
          <p:nvPr/>
        </p:nvCxnSpPr>
        <p:spPr bwMode="auto">
          <a:xfrm>
            <a:off x="4257675" y="3711575"/>
            <a:ext cx="144463" cy="787400"/>
          </a:xfrm>
          <a:prstGeom prst="straightConnector1">
            <a:avLst/>
          </a:prstGeom>
          <a:noFill/>
          <a:ln w="28575">
            <a:solidFill>
              <a:srgbClr val="008000"/>
            </a:solidFill>
            <a:round/>
            <a:headEnd/>
            <a:tailEnd type="arrow" w="med" len="med"/>
          </a:ln>
        </p:spPr>
      </p:cxnSp>
      <p:cxnSp>
        <p:nvCxnSpPr>
          <p:cNvPr id="97301" name="Straight Arrow Connector 13"/>
          <p:cNvCxnSpPr>
            <a:cxnSpLocks noChangeShapeType="1"/>
            <a:stCxn id="97286" idx="2"/>
          </p:cNvCxnSpPr>
          <p:nvPr/>
        </p:nvCxnSpPr>
        <p:spPr bwMode="auto">
          <a:xfrm>
            <a:off x="3319463" y="2963863"/>
            <a:ext cx="900112" cy="2535237"/>
          </a:xfrm>
          <a:prstGeom prst="straightConnector1">
            <a:avLst/>
          </a:prstGeom>
          <a:noFill/>
          <a:ln w="38100" algn="ctr">
            <a:solidFill>
              <a:srgbClr val="660066"/>
            </a:solidFill>
            <a:round/>
            <a:headEnd/>
            <a:tailEnd type="arrow" w="med" len="med"/>
          </a:ln>
        </p:spPr>
      </p:cxnSp>
      <p:sp>
        <p:nvSpPr>
          <p:cNvPr id="97302" name="TextBox 30"/>
          <p:cNvSpPr txBox="1">
            <a:spLocks noChangeArrowheads="1"/>
          </p:cNvSpPr>
          <p:nvPr/>
        </p:nvSpPr>
        <p:spPr bwMode="auto">
          <a:xfrm>
            <a:off x="268288" y="1606550"/>
            <a:ext cx="2824162" cy="3759200"/>
          </a:xfrm>
          <a:prstGeom prst="rect">
            <a:avLst/>
          </a:prstGeom>
          <a:noFill/>
          <a:ln w="9525">
            <a:noFill/>
            <a:miter lim="800000"/>
            <a:headEnd/>
            <a:tailEnd/>
          </a:ln>
        </p:spPr>
        <p:txBody>
          <a:bodyPr>
            <a:spAutoFit/>
          </a:bodyPr>
          <a:lstStyle/>
          <a:p>
            <a:pPr marL="115888" indent="-115888"/>
            <a:endParaRPr lang="en-US" sz="1600" b="0"/>
          </a:p>
          <a:p>
            <a:pPr marL="115888" indent="-115888">
              <a:buFontTx/>
              <a:buChar char="•"/>
            </a:pPr>
            <a:r>
              <a:rPr lang="en-US" sz="1600" b="0"/>
              <a:t>The header tags are</a:t>
            </a:r>
          </a:p>
          <a:p>
            <a:pPr marL="115888" indent="-115888"/>
            <a:r>
              <a:rPr lang="en-US" sz="1600" b="0"/>
              <a:t>  effective because they are </a:t>
            </a:r>
            <a:r>
              <a:rPr lang="en-US" sz="1600" b="0" u="sng"/>
              <a:t>labeling highly searched keywords that are relevant to Eli Lilly’s brand</a:t>
            </a:r>
          </a:p>
          <a:p>
            <a:pPr marL="115888" indent="-115888"/>
            <a:endParaRPr lang="en-US" sz="1600" b="0" u="sng"/>
          </a:p>
          <a:p>
            <a:pPr marL="115888" indent="-115888">
              <a:buFontTx/>
              <a:buChar char="•"/>
            </a:pPr>
            <a:r>
              <a:rPr lang="en-US" sz="1600" b="0"/>
              <a:t>Keyword examples: Responsibility, global, lilly, medical innovation</a:t>
            </a:r>
          </a:p>
          <a:p>
            <a:pPr marL="115888" indent="-115888">
              <a:buFontTx/>
              <a:buChar char="•"/>
            </a:pPr>
            <a:endParaRPr lang="en-US" sz="1600" b="0"/>
          </a:p>
          <a:p>
            <a:pPr marL="115888" indent="-115888">
              <a:buFontTx/>
              <a:buChar char="•"/>
            </a:pPr>
            <a:r>
              <a:rPr lang="en-US" sz="1600" b="0"/>
              <a:t>Best practice is to order header tags from H1 to H6, top to bottom</a:t>
            </a:r>
          </a:p>
          <a:p>
            <a:pPr marL="115888" indent="-115888">
              <a:buFontTx/>
              <a:buChar char="•"/>
            </a:pPr>
            <a:endParaRPr lang="en-US" sz="1600" b="0"/>
          </a:p>
        </p:txBody>
      </p:sp>
      <p:cxnSp>
        <p:nvCxnSpPr>
          <p:cNvPr id="97303" name="Straight Arrow Connector 64"/>
          <p:cNvCxnSpPr>
            <a:cxnSpLocks noChangeShapeType="1"/>
            <a:stCxn id="97286" idx="0"/>
          </p:cNvCxnSpPr>
          <p:nvPr/>
        </p:nvCxnSpPr>
        <p:spPr bwMode="auto">
          <a:xfrm flipV="1">
            <a:off x="3319463" y="2195513"/>
            <a:ext cx="1060450" cy="457200"/>
          </a:xfrm>
          <a:prstGeom prst="straightConnector1">
            <a:avLst/>
          </a:prstGeom>
          <a:noFill/>
          <a:ln w="38100" algn="ctr">
            <a:solidFill>
              <a:srgbClr val="660066"/>
            </a:solidFill>
            <a:round/>
            <a:headEnd/>
            <a:tailEnd type="arrow" w="med" len="med"/>
          </a:ln>
        </p:spPr>
      </p:cxn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3"/>
          <p:cNvSpPr>
            <a:spLocks noGrp="1"/>
          </p:cNvSpPr>
          <p:nvPr>
            <p:ph type="sldNum" sz="quarter" idx="10"/>
          </p:nvPr>
        </p:nvSpPr>
        <p:spPr>
          <a:noFill/>
        </p:spPr>
        <p:txBody>
          <a:bodyPr/>
          <a:lstStyle/>
          <a:p>
            <a:fld id="{D1FA5252-AC61-4FA3-A883-FBCA05054C7E}" type="slidenum">
              <a:rPr lang="en-US" smtClean="0">
                <a:latin typeface="Arial" charset="0"/>
                <a:ea typeface="ＭＳ Ｐゴシック"/>
                <a:cs typeface="ＭＳ Ｐゴシック"/>
              </a:rPr>
              <a:pPr/>
              <a:t>22</a:t>
            </a:fld>
            <a:endParaRPr lang="en-US" smtClean="0">
              <a:latin typeface="Arial" charset="0"/>
              <a:ea typeface="ＭＳ Ｐゴシック"/>
              <a:cs typeface="ＭＳ Ｐゴシック"/>
            </a:endParaRPr>
          </a:p>
        </p:txBody>
      </p:sp>
      <p:sp>
        <p:nvSpPr>
          <p:cNvPr id="9933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99331" name="Rectangle 2"/>
          <p:cNvSpPr>
            <a:spLocks noGrp="1" noChangeArrowheads="1"/>
          </p:cNvSpPr>
          <p:nvPr>
            <p:ph type="title"/>
          </p:nvPr>
        </p:nvSpPr>
        <p:spPr>
          <a:xfrm>
            <a:off x="325438" y="142875"/>
            <a:ext cx="8763000" cy="946150"/>
          </a:xfrm>
        </p:spPr>
        <p:txBody>
          <a:bodyPr/>
          <a:lstStyle/>
          <a:p>
            <a:pPr eaLnBrk="1" hangingPunct="1"/>
            <a:r>
              <a:rPr lang="en-US" smtClean="0">
                <a:solidFill>
                  <a:srgbClr val="FFFFFF"/>
                </a:solidFill>
                <a:cs typeface="ＭＳ Ｐゴシック"/>
              </a:rPr>
              <a:t>Recommendation #2: Add Header Tags to Cardiodx.com Homepage</a:t>
            </a:r>
          </a:p>
        </p:txBody>
      </p:sp>
      <p:pic>
        <p:nvPicPr>
          <p:cNvPr id="99332" name="Picture 2" descr="tab.tiff"/>
          <p:cNvPicPr>
            <a:picLocks noChangeAspect="1"/>
          </p:cNvPicPr>
          <p:nvPr/>
        </p:nvPicPr>
        <p:blipFill>
          <a:blip r:embed="rId2"/>
          <a:srcRect l="8661" t="9926" r="10020" b="14519"/>
          <a:stretch>
            <a:fillRect/>
          </a:stretch>
        </p:blipFill>
        <p:spPr bwMode="auto">
          <a:xfrm>
            <a:off x="1774825" y="1909763"/>
            <a:ext cx="6592888" cy="4651375"/>
          </a:xfrm>
          <a:prstGeom prst="rect">
            <a:avLst/>
          </a:prstGeom>
          <a:noFill/>
          <a:ln w="9525">
            <a:noFill/>
            <a:miter lim="800000"/>
            <a:headEnd/>
            <a:tailEnd/>
          </a:ln>
        </p:spPr>
      </p:pic>
      <p:sp>
        <p:nvSpPr>
          <p:cNvPr id="99333" name="Rectangle 3"/>
          <p:cNvSpPr>
            <a:spLocks noChangeArrowheads="1"/>
          </p:cNvSpPr>
          <p:nvPr/>
        </p:nvSpPr>
        <p:spPr bwMode="auto">
          <a:xfrm>
            <a:off x="908050" y="2170113"/>
            <a:ext cx="579438" cy="384175"/>
          </a:xfrm>
          <a:prstGeom prst="rect">
            <a:avLst/>
          </a:prstGeom>
          <a:noFill/>
          <a:ln w="9525">
            <a:noFill/>
            <a:miter lim="800000"/>
            <a:headEnd/>
            <a:tailEnd/>
          </a:ln>
        </p:spPr>
        <p:txBody>
          <a:bodyPr wrap="none">
            <a:spAutoFit/>
          </a:bodyPr>
          <a:lstStyle/>
          <a:p>
            <a:pPr>
              <a:lnSpc>
                <a:spcPct val="75000"/>
              </a:lnSpc>
            </a:pPr>
            <a:r>
              <a:rPr lang="en-US" b="0">
                <a:solidFill>
                  <a:srgbClr val="660066"/>
                </a:solidFill>
              </a:rPr>
              <a:t>H1</a:t>
            </a:r>
            <a:endParaRPr lang="en-US"/>
          </a:p>
        </p:txBody>
      </p:sp>
      <p:sp>
        <p:nvSpPr>
          <p:cNvPr id="99334" name="Rectangle 22"/>
          <p:cNvSpPr>
            <a:spLocks noChangeArrowheads="1"/>
          </p:cNvSpPr>
          <p:nvPr/>
        </p:nvSpPr>
        <p:spPr bwMode="auto">
          <a:xfrm>
            <a:off x="908050" y="4029075"/>
            <a:ext cx="579438" cy="384175"/>
          </a:xfrm>
          <a:prstGeom prst="rect">
            <a:avLst/>
          </a:prstGeom>
          <a:noFill/>
          <a:ln w="9525">
            <a:noFill/>
            <a:miter lim="800000"/>
            <a:headEnd/>
            <a:tailEnd/>
          </a:ln>
        </p:spPr>
        <p:txBody>
          <a:bodyPr wrap="none">
            <a:spAutoFit/>
          </a:bodyPr>
          <a:lstStyle/>
          <a:p>
            <a:pPr>
              <a:lnSpc>
                <a:spcPct val="75000"/>
              </a:lnSpc>
            </a:pPr>
            <a:r>
              <a:rPr lang="en-US" b="0">
                <a:solidFill>
                  <a:schemeClr val="accent1"/>
                </a:solidFill>
              </a:rPr>
              <a:t>H3</a:t>
            </a:r>
            <a:endParaRPr lang="en-US">
              <a:solidFill>
                <a:schemeClr val="accent1"/>
              </a:solidFill>
            </a:endParaRPr>
          </a:p>
        </p:txBody>
      </p:sp>
      <p:cxnSp>
        <p:nvCxnSpPr>
          <p:cNvPr id="99335" name="Straight Arrow Connector 23"/>
          <p:cNvCxnSpPr>
            <a:cxnSpLocks noChangeShapeType="1"/>
          </p:cNvCxnSpPr>
          <p:nvPr/>
        </p:nvCxnSpPr>
        <p:spPr bwMode="auto">
          <a:xfrm>
            <a:off x="1416050" y="4246563"/>
            <a:ext cx="538163" cy="477837"/>
          </a:xfrm>
          <a:prstGeom prst="straightConnector1">
            <a:avLst/>
          </a:prstGeom>
          <a:noFill/>
          <a:ln w="28575">
            <a:solidFill>
              <a:schemeClr val="accent1"/>
            </a:solidFill>
            <a:round/>
            <a:headEnd/>
            <a:tailEnd type="arrow" w="med" len="med"/>
          </a:ln>
        </p:spPr>
      </p:cxnSp>
      <p:cxnSp>
        <p:nvCxnSpPr>
          <p:cNvPr id="99336" name="Straight Arrow Connector 26"/>
          <p:cNvCxnSpPr>
            <a:cxnSpLocks noChangeShapeType="1"/>
          </p:cNvCxnSpPr>
          <p:nvPr/>
        </p:nvCxnSpPr>
        <p:spPr bwMode="auto">
          <a:xfrm>
            <a:off x="1408113" y="4257675"/>
            <a:ext cx="4684712" cy="527050"/>
          </a:xfrm>
          <a:prstGeom prst="straightConnector1">
            <a:avLst/>
          </a:prstGeom>
          <a:noFill/>
          <a:ln w="28575">
            <a:solidFill>
              <a:schemeClr val="accent1"/>
            </a:solidFill>
            <a:round/>
            <a:headEnd/>
            <a:tailEnd type="arrow" w="med" len="med"/>
          </a:ln>
        </p:spPr>
      </p:cxnSp>
      <p:cxnSp>
        <p:nvCxnSpPr>
          <p:cNvPr id="99337" name="Straight Arrow Connector 27"/>
          <p:cNvCxnSpPr>
            <a:cxnSpLocks noChangeShapeType="1"/>
          </p:cNvCxnSpPr>
          <p:nvPr/>
        </p:nvCxnSpPr>
        <p:spPr bwMode="auto">
          <a:xfrm>
            <a:off x="1408113" y="4246563"/>
            <a:ext cx="2682875" cy="538162"/>
          </a:xfrm>
          <a:prstGeom prst="straightConnector1">
            <a:avLst/>
          </a:prstGeom>
          <a:noFill/>
          <a:ln w="28575">
            <a:solidFill>
              <a:schemeClr val="accent1"/>
            </a:solidFill>
            <a:round/>
            <a:headEnd/>
            <a:tailEnd type="arrow" w="med" len="med"/>
          </a:ln>
        </p:spPr>
      </p:cxnSp>
      <p:cxnSp>
        <p:nvCxnSpPr>
          <p:cNvPr id="99338" name="Straight Arrow Connector 33"/>
          <p:cNvCxnSpPr>
            <a:cxnSpLocks noChangeShapeType="1"/>
            <a:stCxn id="99333" idx="3"/>
          </p:cNvCxnSpPr>
          <p:nvPr/>
        </p:nvCxnSpPr>
        <p:spPr bwMode="auto">
          <a:xfrm flipV="1">
            <a:off x="1487488" y="2336800"/>
            <a:ext cx="611187" cy="25400"/>
          </a:xfrm>
          <a:prstGeom prst="straightConnector1">
            <a:avLst/>
          </a:prstGeom>
          <a:noFill/>
          <a:ln w="28575">
            <a:solidFill>
              <a:srgbClr val="660066"/>
            </a:solidFill>
            <a:round/>
            <a:headEnd/>
            <a:tailEnd type="arrow" w="med" len="med"/>
          </a:ln>
        </p:spPr>
      </p:cxnSp>
      <p:sp>
        <p:nvSpPr>
          <p:cNvPr id="99339" name="Rectangle 18"/>
          <p:cNvSpPr>
            <a:spLocks noChangeArrowheads="1"/>
          </p:cNvSpPr>
          <p:nvPr/>
        </p:nvSpPr>
        <p:spPr bwMode="auto">
          <a:xfrm>
            <a:off x="908050" y="3084513"/>
            <a:ext cx="579438" cy="384175"/>
          </a:xfrm>
          <a:prstGeom prst="rect">
            <a:avLst/>
          </a:prstGeom>
          <a:noFill/>
          <a:ln w="9525">
            <a:noFill/>
            <a:miter lim="800000"/>
            <a:headEnd/>
            <a:tailEnd/>
          </a:ln>
        </p:spPr>
        <p:txBody>
          <a:bodyPr wrap="none">
            <a:spAutoFit/>
          </a:bodyPr>
          <a:lstStyle/>
          <a:p>
            <a:pPr algn="ctr">
              <a:lnSpc>
                <a:spcPct val="75000"/>
              </a:lnSpc>
            </a:pPr>
            <a:r>
              <a:rPr lang="en-US" b="0">
                <a:solidFill>
                  <a:srgbClr val="008000"/>
                </a:solidFill>
              </a:rPr>
              <a:t>H2</a:t>
            </a:r>
            <a:endParaRPr lang="en-US">
              <a:solidFill>
                <a:srgbClr val="008000"/>
              </a:solidFill>
            </a:endParaRPr>
          </a:p>
        </p:txBody>
      </p:sp>
      <p:cxnSp>
        <p:nvCxnSpPr>
          <p:cNvPr id="99340" name="Straight Arrow Connector 36"/>
          <p:cNvCxnSpPr>
            <a:cxnSpLocks noChangeShapeType="1"/>
            <a:stCxn id="99339" idx="3"/>
          </p:cNvCxnSpPr>
          <p:nvPr/>
        </p:nvCxnSpPr>
        <p:spPr bwMode="auto">
          <a:xfrm flipV="1">
            <a:off x="1487488" y="2540000"/>
            <a:ext cx="1841500" cy="736600"/>
          </a:xfrm>
          <a:prstGeom prst="straightConnector1">
            <a:avLst/>
          </a:prstGeom>
          <a:noFill/>
          <a:ln w="28575">
            <a:solidFill>
              <a:srgbClr val="008000"/>
            </a:solidFill>
            <a:round/>
            <a:headEnd/>
            <a:tailEnd type="arrow" w="med" len="med"/>
          </a:ln>
        </p:spPr>
      </p:cxnSp>
      <p:cxnSp>
        <p:nvCxnSpPr>
          <p:cNvPr id="99341" name="Straight Arrow Connector 39"/>
          <p:cNvCxnSpPr>
            <a:cxnSpLocks noChangeShapeType="1"/>
            <a:stCxn id="99339" idx="3"/>
          </p:cNvCxnSpPr>
          <p:nvPr/>
        </p:nvCxnSpPr>
        <p:spPr bwMode="auto">
          <a:xfrm flipV="1">
            <a:off x="1487488" y="2600325"/>
            <a:ext cx="2725737" cy="676275"/>
          </a:xfrm>
          <a:prstGeom prst="straightConnector1">
            <a:avLst/>
          </a:prstGeom>
          <a:noFill/>
          <a:ln w="28575">
            <a:solidFill>
              <a:srgbClr val="008000"/>
            </a:solidFill>
            <a:round/>
            <a:headEnd/>
            <a:tailEnd type="arrow" w="med" len="med"/>
          </a:ln>
        </p:spPr>
      </p:cxnSp>
      <p:cxnSp>
        <p:nvCxnSpPr>
          <p:cNvPr id="99342" name="Straight Arrow Connector 42"/>
          <p:cNvCxnSpPr>
            <a:cxnSpLocks noChangeShapeType="1"/>
            <a:stCxn id="99339" idx="3"/>
          </p:cNvCxnSpPr>
          <p:nvPr/>
        </p:nvCxnSpPr>
        <p:spPr bwMode="auto">
          <a:xfrm flipV="1">
            <a:off x="1487488" y="2641600"/>
            <a:ext cx="4046537" cy="635000"/>
          </a:xfrm>
          <a:prstGeom prst="straightConnector1">
            <a:avLst/>
          </a:prstGeom>
          <a:noFill/>
          <a:ln w="28575">
            <a:solidFill>
              <a:srgbClr val="008000"/>
            </a:solidFill>
            <a:round/>
            <a:headEnd/>
            <a:tailEnd type="arrow" w="med" len="med"/>
          </a:ln>
        </p:spPr>
      </p:cxnSp>
      <p:cxnSp>
        <p:nvCxnSpPr>
          <p:cNvPr id="99343" name="Straight Arrow Connector 45"/>
          <p:cNvCxnSpPr>
            <a:cxnSpLocks noChangeShapeType="1"/>
            <a:stCxn id="99339" idx="3"/>
          </p:cNvCxnSpPr>
          <p:nvPr/>
        </p:nvCxnSpPr>
        <p:spPr bwMode="auto">
          <a:xfrm flipV="1">
            <a:off x="1487488" y="2620963"/>
            <a:ext cx="5224462" cy="655637"/>
          </a:xfrm>
          <a:prstGeom prst="straightConnector1">
            <a:avLst/>
          </a:prstGeom>
          <a:noFill/>
          <a:ln w="28575">
            <a:solidFill>
              <a:srgbClr val="008000"/>
            </a:solidFill>
            <a:round/>
            <a:headEnd/>
            <a:tailEnd type="arrow" w="med" len="med"/>
          </a:ln>
        </p:spPr>
      </p:cxnSp>
      <p:cxnSp>
        <p:nvCxnSpPr>
          <p:cNvPr id="99344" name="Straight Arrow Connector 48"/>
          <p:cNvCxnSpPr>
            <a:cxnSpLocks noChangeShapeType="1"/>
            <a:stCxn id="99339" idx="3"/>
          </p:cNvCxnSpPr>
          <p:nvPr/>
        </p:nvCxnSpPr>
        <p:spPr bwMode="auto">
          <a:xfrm flipV="1">
            <a:off x="1487488" y="2611438"/>
            <a:ext cx="5956300" cy="665162"/>
          </a:xfrm>
          <a:prstGeom prst="straightConnector1">
            <a:avLst/>
          </a:prstGeom>
          <a:noFill/>
          <a:ln w="28575">
            <a:solidFill>
              <a:srgbClr val="008000"/>
            </a:solidFill>
            <a:round/>
            <a:headEnd/>
            <a:tailEnd type="arrow" w="med" len="med"/>
          </a:ln>
        </p:spPr>
      </p:cxnSp>
      <p:sp>
        <p:nvSpPr>
          <p:cNvPr id="99345" name="Rectangle 21508"/>
          <p:cNvSpPr>
            <a:spLocks noChangeArrowheads="1"/>
          </p:cNvSpPr>
          <p:nvPr/>
        </p:nvSpPr>
        <p:spPr bwMode="auto">
          <a:xfrm>
            <a:off x="161925" y="2481263"/>
            <a:ext cx="2073275" cy="617537"/>
          </a:xfrm>
          <a:prstGeom prst="rect">
            <a:avLst/>
          </a:prstGeom>
          <a:noFill/>
          <a:ln w="9525">
            <a:noFill/>
            <a:miter lim="800000"/>
            <a:headEnd/>
            <a:tailEnd/>
          </a:ln>
        </p:spPr>
        <p:txBody>
          <a:bodyPr>
            <a:spAutoFit/>
          </a:bodyPr>
          <a:lstStyle/>
          <a:p>
            <a:pPr>
              <a:lnSpc>
                <a:spcPct val="80000"/>
              </a:lnSpc>
            </a:pPr>
            <a:r>
              <a:rPr lang="en-US" sz="1400" b="0">
                <a:solidFill>
                  <a:srgbClr val="660066"/>
                </a:solidFill>
              </a:rPr>
              <a:t>H1 tag the homepage link for the CardioDx logo</a:t>
            </a:r>
            <a:endParaRPr lang="en-US" sz="1400"/>
          </a:p>
        </p:txBody>
      </p:sp>
      <p:sp>
        <p:nvSpPr>
          <p:cNvPr id="99346" name="TextBox 1"/>
          <p:cNvSpPr txBox="1">
            <a:spLocks noChangeArrowheads="1"/>
          </p:cNvSpPr>
          <p:nvPr/>
        </p:nvSpPr>
        <p:spPr bwMode="auto">
          <a:xfrm>
            <a:off x="431800" y="1270000"/>
            <a:ext cx="7986713" cy="558800"/>
          </a:xfrm>
          <a:prstGeom prst="rect">
            <a:avLst/>
          </a:prstGeom>
          <a:noFill/>
          <a:ln w="9525">
            <a:solidFill>
              <a:schemeClr val="tx1"/>
            </a:solidFill>
            <a:miter lim="800000"/>
            <a:headEnd/>
            <a:tailEnd/>
          </a:ln>
        </p:spPr>
        <p:txBody>
          <a:bodyPr>
            <a:spAutoFit/>
          </a:bodyPr>
          <a:lstStyle/>
          <a:p>
            <a:pPr>
              <a:buClr>
                <a:schemeClr val="accent1"/>
              </a:buClr>
              <a:buFontTx/>
              <a:buChar char="•"/>
            </a:pPr>
            <a:r>
              <a:rPr lang="en-US" sz="1500"/>
              <a:t> CardioDx.com header tag placement should follow the H1 to H6 hierarchy and label </a:t>
            </a:r>
            <a:br>
              <a:rPr lang="en-US" sz="1500"/>
            </a:br>
            <a:r>
              <a:rPr lang="en-US" sz="1500"/>
              <a:t>  important keywords/content</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3"/>
          <p:cNvSpPr>
            <a:spLocks noGrp="1"/>
          </p:cNvSpPr>
          <p:nvPr>
            <p:ph type="sldNum" sz="quarter" idx="10"/>
          </p:nvPr>
        </p:nvSpPr>
        <p:spPr>
          <a:noFill/>
        </p:spPr>
        <p:txBody>
          <a:bodyPr/>
          <a:lstStyle/>
          <a:p>
            <a:fld id="{9CE4852D-C222-4A02-AB9F-1DF6ED891B27}" type="slidenum">
              <a:rPr lang="en-US" smtClean="0">
                <a:latin typeface="Arial" charset="0"/>
                <a:ea typeface="ＭＳ Ｐゴシック"/>
                <a:cs typeface="ＭＳ Ｐゴシック"/>
              </a:rPr>
              <a:pPr/>
              <a:t>23</a:t>
            </a:fld>
            <a:endParaRPr lang="en-US" smtClean="0">
              <a:latin typeface="Arial" charset="0"/>
              <a:ea typeface="ＭＳ Ｐゴシック"/>
              <a:cs typeface="ＭＳ Ｐゴシック"/>
            </a:endParaRPr>
          </a:p>
        </p:txBody>
      </p:sp>
      <p:sp>
        <p:nvSpPr>
          <p:cNvPr id="10035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00355"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100356" name="Freeform 5"/>
          <p:cNvSpPr>
            <a:spLocks/>
          </p:cNvSpPr>
          <p:nvPr/>
        </p:nvSpPr>
        <p:spPr bwMode="auto">
          <a:xfrm>
            <a:off x="230188" y="1200150"/>
            <a:ext cx="5276850" cy="2444750"/>
          </a:xfrm>
          <a:custGeom>
            <a:avLst/>
            <a:gdLst>
              <a:gd name="T0" fmla="*/ 0 w 5276273"/>
              <a:gd name="T1" fmla="*/ 0 h 2444198"/>
              <a:gd name="T2" fmla="*/ 5279154 w 5276273"/>
              <a:gd name="T3" fmla="*/ 2404165 h 2444198"/>
              <a:gd name="T4" fmla="*/ 0 60000 65536"/>
              <a:gd name="T5" fmla="*/ 0 60000 65536"/>
              <a:gd name="T6" fmla="*/ 0 w 5276273"/>
              <a:gd name="T7" fmla="*/ 0 h 2444198"/>
              <a:gd name="T8" fmla="*/ 5276273 w 5276273"/>
              <a:gd name="T9" fmla="*/ 2444198 h 2444198"/>
            </a:gdLst>
            <a:ahLst/>
            <a:cxnLst>
              <a:cxn ang="T4">
                <a:pos x="T0" y="T1"/>
              </a:cxn>
              <a:cxn ang="T5">
                <a:pos x="T2" y="T3"/>
              </a:cxn>
            </a:cxnLst>
            <a:rect l="T6" t="T7" r="T8" b="T9"/>
            <a:pathLst>
              <a:path w="5276273" h="2444198">
                <a:moveTo>
                  <a:pt x="0" y="0"/>
                </a:moveTo>
                <a:cubicBezTo>
                  <a:pt x="2021417" y="1351780"/>
                  <a:pt x="4042834" y="2703561"/>
                  <a:pt x="5276273" y="2401455"/>
                </a:cubicBezTo>
              </a:path>
            </a:pathLst>
          </a:custGeom>
          <a:noFill/>
          <a:ln w="9525">
            <a:noFill/>
            <a:round/>
            <a:headEnd/>
            <a:tailEnd/>
          </a:ln>
        </p:spPr>
        <p:txBody>
          <a:bodyPr anchor="ctr"/>
          <a:lstStyle/>
          <a:p>
            <a:endParaRPr lang="en-US"/>
          </a:p>
        </p:txBody>
      </p:sp>
      <p:sp>
        <p:nvSpPr>
          <p:cNvPr id="100357" name="TextBox 4"/>
          <p:cNvSpPr txBox="1">
            <a:spLocks noChangeArrowheads="1"/>
          </p:cNvSpPr>
          <p:nvPr/>
        </p:nvSpPr>
        <p:spPr bwMode="auto">
          <a:xfrm>
            <a:off x="1524000" y="2001838"/>
            <a:ext cx="184150" cy="384175"/>
          </a:xfrm>
          <a:prstGeom prst="rect">
            <a:avLst/>
          </a:prstGeom>
          <a:noFill/>
          <a:ln w="9525">
            <a:noFill/>
            <a:miter lim="800000"/>
            <a:headEnd/>
            <a:tailEnd/>
          </a:ln>
        </p:spPr>
        <p:txBody>
          <a:bodyPr wrap="none">
            <a:spAutoFit/>
          </a:bodyPr>
          <a:lstStyle/>
          <a:p>
            <a:pPr>
              <a:lnSpc>
                <a:spcPct val="75000"/>
              </a:lnSpc>
            </a:pPr>
            <a:endParaRPr lang="en-US"/>
          </a:p>
        </p:txBody>
      </p:sp>
      <p:sp>
        <p:nvSpPr>
          <p:cNvPr id="100358" name="Rectangle 3"/>
          <p:cNvSpPr txBox="1">
            <a:spLocks noChangeArrowheads="1"/>
          </p:cNvSpPr>
          <p:nvPr/>
        </p:nvSpPr>
        <p:spPr bwMode="auto">
          <a:xfrm>
            <a:off x="392113" y="1227138"/>
            <a:ext cx="8394700" cy="2401887"/>
          </a:xfrm>
          <a:prstGeom prst="rect">
            <a:avLst/>
          </a:prstGeom>
          <a:noFill/>
          <a:ln w="9525">
            <a:noFill/>
            <a:miter lim="800000"/>
            <a:headEnd/>
            <a:tailEnd/>
          </a:ln>
        </p:spPr>
        <p:txBody>
          <a:bodyPr/>
          <a:lstStyle/>
          <a:p>
            <a:pPr marL="285750" indent="-285750">
              <a:lnSpc>
                <a:spcPct val="110000"/>
              </a:lnSpc>
              <a:buClr>
                <a:schemeClr val="accent1"/>
              </a:buClr>
              <a:buFont typeface="Arial" charset="0"/>
              <a:buNone/>
            </a:pPr>
            <a:r>
              <a:rPr lang="en-US" sz="1600" u="sng">
                <a:solidFill>
                  <a:srgbClr val="000000"/>
                </a:solidFill>
              </a:rPr>
              <a:t>Meta Tags</a:t>
            </a:r>
          </a:p>
          <a:p>
            <a:pPr marL="285750" indent="-285750">
              <a:lnSpc>
                <a:spcPct val="110000"/>
              </a:lnSpc>
              <a:buClr>
                <a:schemeClr val="accent1"/>
              </a:buClr>
              <a:buFont typeface="Arial" charset="0"/>
              <a:buChar char="•"/>
            </a:pPr>
            <a:r>
              <a:rPr lang="en-US" sz="1600" b="0">
                <a:solidFill>
                  <a:srgbClr val="000000"/>
                </a:solidFill>
              </a:rPr>
              <a:t>Short statement </a:t>
            </a:r>
            <a:r>
              <a:rPr lang="en-US" sz="1600" b="0" u="sng">
                <a:solidFill>
                  <a:srgbClr val="000000"/>
                </a:solidFill>
              </a:rPr>
              <a:t>describing the content of a page</a:t>
            </a:r>
            <a:r>
              <a:rPr lang="en-US" sz="1600">
                <a:solidFill>
                  <a:srgbClr val="000000"/>
                </a:solidFill>
              </a:rPr>
              <a:t> </a:t>
            </a:r>
            <a:r>
              <a:rPr lang="en-US" sz="1600" b="0">
                <a:solidFill>
                  <a:srgbClr val="000000"/>
                </a:solidFill>
              </a:rPr>
              <a:t>and is an </a:t>
            </a:r>
            <a:r>
              <a:rPr lang="en-US" sz="1600" b="0"/>
              <a:t>opportunity to advertise content to searchers</a:t>
            </a:r>
          </a:p>
          <a:p>
            <a:pPr marL="285750" indent="-285750">
              <a:lnSpc>
                <a:spcPct val="110000"/>
              </a:lnSpc>
              <a:buClr>
                <a:schemeClr val="accent1"/>
              </a:buClr>
              <a:buFont typeface="Arial" charset="0"/>
              <a:buChar char="•"/>
            </a:pPr>
            <a:r>
              <a:rPr lang="en-US" sz="1600" b="0" u="sng"/>
              <a:t>Extremely important in gaining user click-through</a:t>
            </a:r>
            <a:r>
              <a:rPr lang="en-US" sz="1600"/>
              <a:t> </a:t>
            </a:r>
            <a:r>
              <a:rPr lang="en-US" sz="1600" b="0"/>
              <a:t>from search engine result pages</a:t>
            </a:r>
          </a:p>
          <a:p>
            <a:pPr marL="285750" indent="-285750">
              <a:lnSpc>
                <a:spcPct val="110000"/>
              </a:lnSpc>
              <a:buClr>
                <a:schemeClr val="accent1"/>
              </a:buClr>
              <a:buFont typeface="Arial" charset="0"/>
              <a:buChar char="•"/>
            </a:pPr>
            <a:r>
              <a:rPr lang="en-US" sz="1600" b="0"/>
              <a:t>Description should </a:t>
            </a:r>
            <a:r>
              <a:rPr lang="en-US" sz="1600" b="0" u="sng"/>
              <a:t>employ keywords intelligently</a:t>
            </a:r>
            <a:r>
              <a:rPr lang="en-US" sz="1600" b="0"/>
              <a:t>, and create a compelling description that a searcher will want to click</a:t>
            </a:r>
          </a:p>
          <a:p>
            <a:pPr marL="285750" indent="-285750">
              <a:lnSpc>
                <a:spcPct val="110000"/>
              </a:lnSpc>
              <a:buClr>
                <a:schemeClr val="accent1"/>
              </a:buClr>
              <a:buFont typeface="Arial" charset="0"/>
              <a:buChar char="•"/>
            </a:pPr>
            <a:r>
              <a:rPr lang="en-US" sz="1600" b="0"/>
              <a:t>Description should be between </a:t>
            </a:r>
            <a:r>
              <a:rPr lang="en-US" sz="1600" b="0" u="sng"/>
              <a:t>150-160 characters</a:t>
            </a:r>
            <a:r>
              <a:rPr lang="en-US" sz="1600" b="0"/>
              <a:t>*</a:t>
            </a:r>
          </a:p>
          <a:p>
            <a:pPr marL="285750" indent="-285750">
              <a:lnSpc>
                <a:spcPct val="110000"/>
              </a:lnSpc>
              <a:buClr>
                <a:schemeClr val="accent1"/>
              </a:buClr>
              <a:buFont typeface="Arial" charset="0"/>
              <a:buChar char="•"/>
            </a:pPr>
            <a:r>
              <a:rPr lang="en-US" sz="1600" b="0">
                <a:solidFill>
                  <a:srgbClr val="000000"/>
                </a:solidFill>
              </a:rPr>
              <a:t>Recommend a</a:t>
            </a:r>
            <a:r>
              <a:rPr lang="en-US" sz="1600">
                <a:solidFill>
                  <a:srgbClr val="000000"/>
                </a:solidFill>
              </a:rPr>
              <a:t> </a:t>
            </a:r>
            <a:r>
              <a:rPr lang="en-US" sz="1600" b="0" u="sng">
                <a:solidFill>
                  <a:srgbClr val="000000"/>
                </a:solidFill>
              </a:rPr>
              <a:t>meta description tag for every page</a:t>
            </a:r>
            <a:r>
              <a:rPr lang="en-US" sz="1600">
                <a:solidFill>
                  <a:srgbClr val="000000"/>
                </a:solidFill>
              </a:rPr>
              <a:t> </a:t>
            </a:r>
            <a:r>
              <a:rPr lang="en-US" sz="1600" b="0">
                <a:solidFill>
                  <a:srgbClr val="000000"/>
                </a:solidFill>
              </a:rPr>
              <a:t>of a website</a:t>
            </a:r>
          </a:p>
        </p:txBody>
      </p:sp>
      <p:sp>
        <p:nvSpPr>
          <p:cNvPr id="100359" name="Title 1"/>
          <p:cNvSpPr>
            <a:spLocks noGrp="1"/>
          </p:cNvSpPr>
          <p:nvPr>
            <p:ph type="title"/>
          </p:nvPr>
        </p:nvSpPr>
        <p:spPr>
          <a:xfrm>
            <a:off x="358775" y="357188"/>
            <a:ext cx="8763000" cy="519112"/>
          </a:xfrm>
        </p:spPr>
        <p:txBody>
          <a:bodyPr/>
          <a:lstStyle/>
          <a:p>
            <a:r>
              <a:rPr lang="en-US" smtClean="0">
                <a:solidFill>
                  <a:schemeClr val="bg1"/>
                </a:solidFill>
                <a:cs typeface="ＭＳ Ｐゴシック"/>
              </a:rPr>
              <a:t>Search Engine Optimization #3: Meta Tags</a:t>
            </a:r>
          </a:p>
        </p:txBody>
      </p:sp>
      <p:sp>
        <p:nvSpPr>
          <p:cNvPr id="100360" name="Rounded Rectangle 17"/>
          <p:cNvSpPr>
            <a:spLocks noChangeArrowheads="1"/>
          </p:cNvSpPr>
          <p:nvPr/>
        </p:nvSpPr>
        <p:spPr bwMode="auto">
          <a:xfrm>
            <a:off x="6218238" y="3984625"/>
            <a:ext cx="2170112" cy="1362075"/>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100361" name="TextBox 18"/>
          <p:cNvSpPr txBox="1">
            <a:spLocks noChangeArrowheads="1"/>
          </p:cNvSpPr>
          <p:nvPr/>
        </p:nvSpPr>
        <p:spPr bwMode="auto">
          <a:xfrm>
            <a:off x="6275388" y="4043363"/>
            <a:ext cx="2170112" cy="1258887"/>
          </a:xfrm>
          <a:prstGeom prst="rect">
            <a:avLst/>
          </a:prstGeom>
          <a:noFill/>
          <a:ln w="9525">
            <a:noFill/>
            <a:miter lim="800000"/>
            <a:headEnd/>
            <a:tailEnd/>
          </a:ln>
        </p:spPr>
        <p:txBody>
          <a:bodyPr>
            <a:spAutoFit/>
          </a:bodyPr>
          <a:lstStyle/>
          <a:p>
            <a:pPr>
              <a:lnSpc>
                <a:spcPct val="90000"/>
              </a:lnSpc>
            </a:pPr>
            <a:r>
              <a:rPr lang="en-US" sz="1400"/>
              <a:t>Click through rate</a:t>
            </a:r>
            <a:r>
              <a:rPr lang="en-US" sz="1400" b="0"/>
              <a:t> is the rate (expressed in a percentage) at which users click on a link to your page from a search engine results page </a:t>
            </a:r>
          </a:p>
        </p:txBody>
      </p:sp>
      <p:sp>
        <p:nvSpPr>
          <p:cNvPr id="100362" name="TextBox 4"/>
          <p:cNvSpPr txBox="1">
            <a:spLocks noChangeArrowheads="1"/>
          </p:cNvSpPr>
          <p:nvPr/>
        </p:nvSpPr>
        <p:spPr bwMode="auto">
          <a:xfrm>
            <a:off x="658813" y="6269038"/>
            <a:ext cx="6265862" cy="214312"/>
          </a:xfrm>
          <a:prstGeom prst="rect">
            <a:avLst/>
          </a:prstGeom>
          <a:noFill/>
          <a:ln w="9525">
            <a:noFill/>
            <a:miter lim="800000"/>
            <a:headEnd/>
            <a:tailEnd/>
          </a:ln>
        </p:spPr>
        <p:txBody>
          <a:bodyPr wrap="none">
            <a:spAutoFit/>
          </a:bodyPr>
          <a:lstStyle/>
          <a:p>
            <a:pPr>
              <a:lnSpc>
                <a:spcPct val="75000"/>
              </a:lnSpc>
            </a:pPr>
            <a:r>
              <a:rPr lang="en-US" sz="1000" b="0"/>
              <a:t>*”Meta Description Tag - SEO Best Practices | SEOmoz” http://www.seomoz.org/learn-seo/meta-description</a:t>
            </a:r>
          </a:p>
        </p:txBody>
      </p:sp>
      <p:grpSp>
        <p:nvGrpSpPr>
          <p:cNvPr id="100363" name="Group 5"/>
          <p:cNvGrpSpPr>
            <a:grpSpLocks/>
          </p:cNvGrpSpPr>
          <p:nvPr/>
        </p:nvGrpSpPr>
        <p:grpSpPr bwMode="auto">
          <a:xfrm>
            <a:off x="544513" y="3713163"/>
            <a:ext cx="4446587" cy="2533650"/>
            <a:chOff x="774095" y="3349163"/>
            <a:chExt cx="4946953" cy="2819410"/>
          </a:xfrm>
        </p:grpSpPr>
        <p:pic>
          <p:nvPicPr>
            <p:cNvPr id="100368" name="Picture 2" descr="katespadescreen.tiff"/>
            <p:cNvPicPr>
              <a:picLocks noChangeAspect="1"/>
            </p:cNvPicPr>
            <p:nvPr/>
          </p:nvPicPr>
          <p:blipFill>
            <a:blip r:embed="rId3"/>
            <a:srcRect l="15485" t="53365" r="44363" b="13040"/>
            <a:stretch>
              <a:fillRect/>
            </a:stretch>
          </p:blipFill>
          <p:spPr bwMode="auto">
            <a:xfrm>
              <a:off x="774095" y="3349163"/>
              <a:ext cx="4946953" cy="2819410"/>
            </a:xfrm>
            <a:prstGeom prst="rect">
              <a:avLst/>
            </a:prstGeom>
            <a:noFill/>
            <a:ln w="9525">
              <a:solidFill>
                <a:schemeClr val="tx1"/>
              </a:solidFill>
              <a:miter lim="800000"/>
              <a:headEnd/>
              <a:tailEnd/>
            </a:ln>
          </p:spPr>
        </p:pic>
        <p:sp>
          <p:nvSpPr>
            <p:cNvPr id="100369" name="Rectangle 25"/>
            <p:cNvSpPr>
              <a:spLocks noChangeArrowheads="1"/>
            </p:cNvSpPr>
            <p:nvPr/>
          </p:nvSpPr>
          <p:spPr bwMode="auto">
            <a:xfrm>
              <a:off x="890773" y="3789467"/>
              <a:ext cx="4697227"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0" name="Rectangle 25"/>
            <p:cNvSpPr>
              <a:spLocks noChangeArrowheads="1"/>
            </p:cNvSpPr>
            <p:nvPr/>
          </p:nvSpPr>
          <p:spPr bwMode="auto">
            <a:xfrm>
              <a:off x="1164126" y="4341010"/>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1" name="Rectangle 25"/>
            <p:cNvSpPr>
              <a:spLocks noChangeArrowheads="1"/>
            </p:cNvSpPr>
            <p:nvPr/>
          </p:nvSpPr>
          <p:spPr bwMode="auto">
            <a:xfrm>
              <a:off x="1159288" y="4940933"/>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2" name="Rectangle 25"/>
            <p:cNvSpPr>
              <a:spLocks noChangeArrowheads="1"/>
            </p:cNvSpPr>
            <p:nvPr/>
          </p:nvSpPr>
          <p:spPr bwMode="auto">
            <a:xfrm>
              <a:off x="1154450" y="5516666"/>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3" name="Rectangle 25"/>
            <p:cNvSpPr>
              <a:spLocks noChangeArrowheads="1"/>
            </p:cNvSpPr>
            <p:nvPr/>
          </p:nvSpPr>
          <p:spPr bwMode="auto">
            <a:xfrm>
              <a:off x="3544469" y="4338590"/>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4" name="Rectangle 25"/>
            <p:cNvSpPr>
              <a:spLocks noChangeArrowheads="1"/>
            </p:cNvSpPr>
            <p:nvPr/>
          </p:nvSpPr>
          <p:spPr bwMode="auto">
            <a:xfrm>
              <a:off x="3527535" y="4938514"/>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0375" name="Rectangle 25"/>
            <p:cNvSpPr>
              <a:spLocks noChangeArrowheads="1"/>
            </p:cNvSpPr>
            <p:nvPr/>
          </p:nvSpPr>
          <p:spPr bwMode="auto">
            <a:xfrm>
              <a:off x="3534792" y="5538438"/>
              <a:ext cx="1968542" cy="310819"/>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grpSp>
      <p:cxnSp>
        <p:nvCxnSpPr>
          <p:cNvPr id="100364" name="Straight Arrow Connector 22"/>
          <p:cNvCxnSpPr>
            <a:cxnSpLocks noChangeShapeType="1"/>
          </p:cNvCxnSpPr>
          <p:nvPr/>
        </p:nvCxnSpPr>
        <p:spPr bwMode="auto">
          <a:xfrm flipH="1">
            <a:off x="4922838" y="3568700"/>
            <a:ext cx="652462" cy="579438"/>
          </a:xfrm>
          <a:prstGeom prst="straightConnector1">
            <a:avLst/>
          </a:prstGeom>
          <a:noFill/>
          <a:ln w="28575">
            <a:solidFill>
              <a:srgbClr val="0000FF"/>
            </a:solidFill>
            <a:round/>
            <a:headEnd/>
            <a:tailEnd type="arrow" w="med" len="med"/>
          </a:ln>
        </p:spPr>
      </p:cxnSp>
      <p:cxnSp>
        <p:nvCxnSpPr>
          <p:cNvPr id="100365" name="Straight Arrow Connector 26"/>
          <p:cNvCxnSpPr>
            <a:cxnSpLocks noChangeShapeType="1"/>
          </p:cNvCxnSpPr>
          <p:nvPr/>
        </p:nvCxnSpPr>
        <p:spPr bwMode="auto">
          <a:xfrm flipH="1">
            <a:off x="4849813" y="3568700"/>
            <a:ext cx="725487" cy="1173163"/>
          </a:xfrm>
          <a:prstGeom prst="straightConnector1">
            <a:avLst/>
          </a:prstGeom>
          <a:noFill/>
          <a:ln w="28575">
            <a:solidFill>
              <a:srgbClr val="0000FF"/>
            </a:solidFill>
            <a:round/>
            <a:headEnd/>
            <a:tailEnd type="arrow" w="med" len="med"/>
          </a:ln>
        </p:spPr>
      </p:cxnSp>
      <p:cxnSp>
        <p:nvCxnSpPr>
          <p:cNvPr id="100366" name="Straight Arrow Connector 29"/>
          <p:cNvCxnSpPr>
            <a:cxnSpLocks noChangeShapeType="1"/>
          </p:cNvCxnSpPr>
          <p:nvPr/>
        </p:nvCxnSpPr>
        <p:spPr bwMode="auto">
          <a:xfrm flipH="1">
            <a:off x="4838700" y="3579813"/>
            <a:ext cx="725488" cy="1681162"/>
          </a:xfrm>
          <a:prstGeom prst="straightConnector1">
            <a:avLst/>
          </a:prstGeom>
          <a:noFill/>
          <a:ln w="28575">
            <a:solidFill>
              <a:srgbClr val="0000FF"/>
            </a:solidFill>
            <a:round/>
            <a:headEnd/>
            <a:tailEnd type="arrow" w="med" len="med"/>
          </a:ln>
        </p:spPr>
      </p:cxnSp>
      <p:cxnSp>
        <p:nvCxnSpPr>
          <p:cNvPr id="100367" name="Straight Arrow Connector 32"/>
          <p:cNvCxnSpPr>
            <a:cxnSpLocks noChangeShapeType="1"/>
          </p:cNvCxnSpPr>
          <p:nvPr/>
        </p:nvCxnSpPr>
        <p:spPr bwMode="auto">
          <a:xfrm flipH="1">
            <a:off x="4862513" y="3556000"/>
            <a:ext cx="688975" cy="2262188"/>
          </a:xfrm>
          <a:prstGeom prst="straightConnector1">
            <a:avLst/>
          </a:prstGeom>
          <a:noFill/>
          <a:ln w="28575">
            <a:solidFill>
              <a:srgbClr val="0000FF"/>
            </a:solidFill>
            <a:round/>
            <a:headEnd/>
            <a:tailEnd type="arrow" w="med" len="med"/>
          </a:ln>
        </p:spPr>
      </p:cxn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4"/>
          <p:cNvPicPr>
            <a:picLocks noChangeAspect="1"/>
          </p:cNvPicPr>
          <p:nvPr/>
        </p:nvPicPr>
        <p:blipFill>
          <a:blip r:embed="rId3"/>
          <a:srcRect l="745" t="10448" r="43385" b="39450"/>
          <a:stretch>
            <a:fillRect/>
          </a:stretch>
        </p:blipFill>
        <p:spPr bwMode="auto">
          <a:xfrm>
            <a:off x="3925888" y="2068513"/>
            <a:ext cx="5108575" cy="3121025"/>
          </a:xfrm>
          <a:prstGeom prst="rect">
            <a:avLst/>
          </a:prstGeom>
          <a:noFill/>
          <a:ln w="9525">
            <a:noFill/>
            <a:miter lim="800000"/>
            <a:headEnd/>
            <a:tailEnd/>
          </a:ln>
        </p:spPr>
      </p:pic>
      <p:sp>
        <p:nvSpPr>
          <p:cNvPr id="102402" name="Slide Number Placeholder 3"/>
          <p:cNvSpPr>
            <a:spLocks noGrp="1"/>
          </p:cNvSpPr>
          <p:nvPr>
            <p:ph type="sldNum" sz="quarter" idx="10"/>
          </p:nvPr>
        </p:nvSpPr>
        <p:spPr>
          <a:noFill/>
        </p:spPr>
        <p:txBody>
          <a:bodyPr/>
          <a:lstStyle/>
          <a:p>
            <a:fld id="{F909AEF7-58AC-46EB-8BA1-0AB4B212C551}" type="slidenum">
              <a:rPr lang="en-US" smtClean="0">
                <a:latin typeface="Arial" charset="0"/>
                <a:ea typeface="ＭＳ Ｐゴシック"/>
                <a:cs typeface="ＭＳ Ｐゴシック"/>
              </a:rPr>
              <a:pPr/>
              <a:t>24</a:t>
            </a:fld>
            <a:endParaRPr lang="en-US" smtClean="0">
              <a:latin typeface="Arial" charset="0"/>
              <a:ea typeface="ＭＳ Ｐゴシック"/>
              <a:cs typeface="ＭＳ Ｐゴシック"/>
            </a:endParaRPr>
          </a:p>
        </p:txBody>
      </p:sp>
      <p:sp>
        <p:nvSpPr>
          <p:cNvPr id="102403"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02404"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102405" name="Freeform 5"/>
          <p:cNvSpPr>
            <a:spLocks/>
          </p:cNvSpPr>
          <p:nvPr/>
        </p:nvSpPr>
        <p:spPr bwMode="auto">
          <a:xfrm>
            <a:off x="230188" y="1200150"/>
            <a:ext cx="5276850" cy="2444750"/>
          </a:xfrm>
          <a:custGeom>
            <a:avLst/>
            <a:gdLst>
              <a:gd name="T0" fmla="*/ 0 w 5276273"/>
              <a:gd name="T1" fmla="*/ 0 h 2444198"/>
              <a:gd name="T2" fmla="*/ 5279154 w 5276273"/>
              <a:gd name="T3" fmla="*/ 2404165 h 2444198"/>
              <a:gd name="T4" fmla="*/ 0 60000 65536"/>
              <a:gd name="T5" fmla="*/ 0 60000 65536"/>
              <a:gd name="T6" fmla="*/ 0 w 5276273"/>
              <a:gd name="T7" fmla="*/ 0 h 2444198"/>
              <a:gd name="T8" fmla="*/ 5276273 w 5276273"/>
              <a:gd name="T9" fmla="*/ 2444198 h 2444198"/>
            </a:gdLst>
            <a:ahLst/>
            <a:cxnLst>
              <a:cxn ang="T4">
                <a:pos x="T0" y="T1"/>
              </a:cxn>
              <a:cxn ang="T5">
                <a:pos x="T2" y="T3"/>
              </a:cxn>
            </a:cxnLst>
            <a:rect l="T6" t="T7" r="T8" b="T9"/>
            <a:pathLst>
              <a:path w="5276273" h="2444198">
                <a:moveTo>
                  <a:pt x="0" y="0"/>
                </a:moveTo>
                <a:cubicBezTo>
                  <a:pt x="2021417" y="1351780"/>
                  <a:pt x="4042834" y="2703561"/>
                  <a:pt x="5276273" y="2401455"/>
                </a:cubicBezTo>
              </a:path>
            </a:pathLst>
          </a:custGeom>
          <a:noFill/>
          <a:ln w="9525">
            <a:noFill/>
            <a:round/>
            <a:headEnd/>
            <a:tailEnd/>
          </a:ln>
        </p:spPr>
        <p:txBody>
          <a:bodyPr anchor="ctr"/>
          <a:lstStyle/>
          <a:p>
            <a:endParaRPr lang="en-US"/>
          </a:p>
        </p:txBody>
      </p:sp>
      <p:sp>
        <p:nvSpPr>
          <p:cNvPr id="102406" name="TextBox 4"/>
          <p:cNvSpPr txBox="1">
            <a:spLocks noChangeArrowheads="1"/>
          </p:cNvSpPr>
          <p:nvPr/>
        </p:nvSpPr>
        <p:spPr bwMode="auto">
          <a:xfrm>
            <a:off x="1524000" y="2209800"/>
            <a:ext cx="184150" cy="384175"/>
          </a:xfrm>
          <a:prstGeom prst="rect">
            <a:avLst/>
          </a:prstGeom>
          <a:noFill/>
          <a:ln w="9525">
            <a:noFill/>
            <a:miter lim="800000"/>
            <a:headEnd/>
            <a:tailEnd/>
          </a:ln>
        </p:spPr>
        <p:txBody>
          <a:bodyPr wrap="none">
            <a:spAutoFit/>
          </a:bodyPr>
          <a:lstStyle/>
          <a:p>
            <a:pPr>
              <a:lnSpc>
                <a:spcPct val="75000"/>
              </a:lnSpc>
            </a:pPr>
            <a:endParaRPr lang="en-US"/>
          </a:p>
        </p:txBody>
      </p:sp>
      <p:sp>
        <p:nvSpPr>
          <p:cNvPr id="102407" name="Title 1"/>
          <p:cNvSpPr>
            <a:spLocks noGrp="1"/>
          </p:cNvSpPr>
          <p:nvPr>
            <p:ph type="title"/>
          </p:nvPr>
        </p:nvSpPr>
        <p:spPr>
          <a:xfrm>
            <a:off x="381000" y="361950"/>
            <a:ext cx="8763000" cy="519113"/>
          </a:xfrm>
        </p:spPr>
        <p:txBody>
          <a:bodyPr/>
          <a:lstStyle/>
          <a:p>
            <a:r>
              <a:rPr lang="en-US" smtClean="0">
                <a:solidFill>
                  <a:schemeClr val="bg1"/>
                </a:solidFill>
                <a:cs typeface="ＭＳ Ｐゴシック"/>
              </a:rPr>
              <a:t>Example of Good Meta Description Tags: Agendia</a:t>
            </a:r>
          </a:p>
        </p:txBody>
      </p:sp>
      <p:sp>
        <p:nvSpPr>
          <p:cNvPr id="102408" name="Rectangle 25"/>
          <p:cNvSpPr>
            <a:spLocks noChangeArrowheads="1"/>
          </p:cNvSpPr>
          <p:nvPr/>
        </p:nvSpPr>
        <p:spPr bwMode="auto">
          <a:xfrm>
            <a:off x="5364163" y="3522663"/>
            <a:ext cx="2794000" cy="168275"/>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09" name="Rectangle 14"/>
          <p:cNvSpPr>
            <a:spLocks noChangeArrowheads="1"/>
          </p:cNvSpPr>
          <p:nvPr/>
        </p:nvSpPr>
        <p:spPr bwMode="auto">
          <a:xfrm>
            <a:off x="392113" y="1465263"/>
            <a:ext cx="3348037" cy="3579812"/>
          </a:xfrm>
          <a:prstGeom prst="rect">
            <a:avLst/>
          </a:prstGeom>
          <a:noFill/>
          <a:ln w="9525">
            <a:noFill/>
            <a:miter lim="800000"/>
            <a:headEnd/>
            <a:tailEnd/>
          </a:ln>
        </p:spPr>
        <p:txBody>
          <a:bodyPr>
            <a:spAutoFit/>
          </a:bodyPr>
          <a:lstStyle/>
          <a:p>
            <a:pPr marL="173038" indent="-173038">
              <a:lnSpc>
                <a:spcPct val="110000"/>
              </a:lnSpc>
              <a:buFontTx/>
              <a:buChar char="•"/>
            </a:pPr>
            <a:r>
              <a:rPr lang="en-US" sz="1600" b="0"/>
              <a:t>A good meta description tag will increase the click-through rate and describe the content of a page well</a:t>
            </a:r>
          </a:p>
          <a:p>
            <a:pPr marL="173038" indent="-173038">
              <a:lnSpc>
                <a:spcPct val="110000"/>
              </a:lnSpc>
              <a:buFontTx/>
              <a:buChar char="•"/>
            </a:pPr>
            <a:endParaRPr lang="en-US" sz="1600" b="0"/>
          </a:p>
          <a:p>
            <a:pPr marL="173038" indent="-173038">
              <a:lnSpc>
                <a:spcPct val="110000"/>
              </a:lnSpc>
              <a:buFontTx/>
              <a:buChar char="•"/>
            </a:pPr>
            <a:r>
              <a:rPr lang="en-US" sz="1600" b="0"/>
              <a:t>Example of a good meta description tag: </a:t>
            </a:r>
            <a:r>
              <a:rPr lang="en-US" sz="1600" b="0">
                <a:solidFill>
                  <a:srgbClr val="009900"/>
                </a:solidFill>
              </a:rPr>
              <a:t>“</a:t>
            </a:r>
            <a:r>
              <a:rPr lang="en-US" sz="1600" b="0" i="1">
                <a:solidFill>
                  <a:srgbClr val="009900"/>
                </a:solidFill>
              </a:rPr>
              <a:t>Genomic </a:t>
            </a:r>
            <a:br>
              <a:rPr lang="en-US" sz="1600" b="0" i="1">
                <a:solidFill>
                  <a:srgbClr val="009900"/>
                </a:solidFill>
              </a:rPr>
            </a:br>
            <a:r>
              <a:rPr lang="en-US" sz="1600" b="0" i="1">
                <a:solidFill>
                  <a:srgbClr val="009900"/>
                </a:solidFill>
              </a:rPr>
              <a:t>testing for breast cancer prognosis and treatment decisions.”</a:t>
            </a:r>
          </a:p>
          <a:p>
            <a:pPr marL="173038" indent="-173038">
              <a:lnSpc>
                <a:spcPct val="110000"/>
              </a:lnSpc>
              <a:buFontTx/>
              <a:buChar char="•"/>
            </a:pPr>
            <a:endParaRPr lang="en-US" sz="1600" b="0" i="1"/>
          </a:p>
          <a:p>
            <a:pPr marL="173038" indent="-173038">
              <a:lnSpc>
                <a:spcPct val="110000"/>
              </a:lnSpc>
              <a:buFontTx/>
              <a:buChar char="•"/>
            </a:pPr>
            <a:r>
              <a:rPr lang="en-US" sz="1600" b="0">
                <a:solidFill>
                  <a:srgbClr val="000000"/>
                </a:solidFill>
              </a:rPr>
              <a:t>There are meta description </a:t>
            </a:r>
            <a:br>
              <a:rPr lang="en-US" sz="1600" b="0">
                <a:solidFill>
                  <a:srgbClr val="000000"/>
                </a:solidFill>
              </a:rPr>
            </a:br>
            <a:r>
              <a:rPr lang="en-US" sz="1600" b="0">
                <a:solidFill>
                  <a:srgbClr val="000000"/>
                </a:solidFill>
              </a:rPr>
              <a:t>tags on most pages of this site</a:t>
            </a:r>
          </a:p>
        </p:txBody>
      </p:sp>
      <p:cxnSp>
        <p:nvCxnSpPr>
          <p:cNvPr id="102410" name="Straight Arrow Connector 10"/>
          <p:cNvCxnSpPr>
            <a:cxnSpLocks noChangeShapeType="1"/>
          </p:cNvCxnSpPr>
          <p:nvPr/>
        </p:nvCxnSpPr>
        <p:spPr bwMode="auto">
          <a:xfrm>
            <a:off x="3603625" y="3532188"/>
            <a:ext cx="1662113" cy="57150"/>
          </a:xfrm>
          <a:prstGeom prst="straightConnector1">
            <a:avLst/>
          </a:prstGeom>
          <a:noFill/>
          <a:ln w="57150">
            <a:solidFill>
              <a:srgbClr val="0000FF"/>
            </a:solidFill>
            <a:round/>
            <a:headEnd/>
            <a:tailEnd type="arrow" w="med" len="med"/>
          </a:ln>
        </p:spPr>
      </p:cxnSp>
      <p:sp>
        <p:nvSpPr>
          <p:cNvPr id="102411" name="Rectangle 5"/>
          <p:cNvSpPr>
            <a:spLocks noChangeArrowheads="1"/>
          </p:cNvSpPr>
          <p:nvPr/>
        </p:nvSpPr>
        <p:spPr bwMode="auto">
          <a:xfrm>
            <a:off x="5392738" y="2413000"/>
            <a:ext cx="1000125" cy="144463"/>
          </a:xfrm>
          <a:prstGeom prst="rect">
            <a:avLst/>
          </a:prstGeom>
          <a:solidFill>
            <a:srgbClr val="FFFFFF"/>
          </a:solidFill>
          <a:ln w="9525" algn="ctr">
            <a:noFill/>
            <a:round/>
            <a:headEnd/>
            <a:tailEnd/>
          </a:ln>
        </p:spPr>
        <p:txBody>
          <a:bodyPr anchor="ctr"/>
          <a:lstStyle/>
          <a:p>
            <a:pPr>
              <a:lnSpc>
                <a:spcPct val="75000"/>
              </a:lnSpc>
            </a:pPr>
            <a:endParaRPr lang="en-US" b="0">
              <a:solidFill>
                <a:srgbClr val="000000"/>
              </a:solidFill>
            </a:endParaRPr>
          </a:p>
        </p:txBody>
      </p:sp>
      <p:sp>
        <p:nvSpPr>
          <p:cNvPr id="102412" name="Rectangle 25"/>
          <p:cNvSpPr>
            <a:spLocks noChangeArrowheads="1"/>
          </p:cNvSpPr>
          <p:nvPr/>
        </p:nvSpPr>
        <p:spPr bwMode="auto">
          <a:xfrm>
            <a:off x="5559425" y="3836988"/>
            <a:ext cx="1535113" cy="242887"/>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13" name="Rectangle 25"/>
          <p:cNvSpPr>
            <a:spLocks noChangeArrowheads="1"/>
          </p:cNvSpPr>
          <p:nvPr/>
        </p:nvSpPr>
        <p:spPr bwMode="auto">
          <a:xfrm>
            <a:off x="5556250" y="4267200"/>
            <a:ext cx="1533525" cy="241300"/>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14" name="Rectangle 25"/>
          <p:cNvSpPr>
            <a:spLocks noChangeArrowheads="1"/>
          </p:cNvSpPr>
          <p:nvPr/>
        </p:nvSpPr>
        <p:spPr bwMode="auto">
          <a:xfrm>
            <a:off x="5559425" y="4716463"/>
            <a:ext cx="1535113" cy="242887"/>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15" name="Rectangle 25"/>
          <p:cNvSpPr>
            <a:spLocks noChangeArrowheads="1"/>
          </p:cNvSpPr>
          <p:nvPr/>
        </p:nvSpPr>
        <p:spPr bwMode="auto">
          <a:xfrm>
            <a:off x="7321550" y="3836988"/>
            <a:ext cx="1533525" cy="242887"/>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16" name="Rectangle 25"/>
          <p:cNvSpPr>
            <a:spLocks noChangeArrowheads="1"/>
          </p:cNvSpPr>
          <p:nvPr/>
        </p:nvSpPr>
        <p:spPr bwMode="auto">
          <a:xfrm>
            <a:off x="7316788" y="4267200"/>
            <a:ext cx="1533525" cy="241300"/>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2417" name="Rectangle 25"/>
          <p:cNvSpPr>
            <a:spLocks noChangeArrowheads="1"/>
          </p:cNvSpPr>
          <p:nvPr/>
        </p:nvSpPr>
        <p:spPr bwMode="auto">
          <a:xfrm>
            <a:off x="7329488" y="4716463"/>
            <a:ext cx="1533525" cy="242887"/>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cxnSp>
        <p:nvCxnSpPr>
          <p:cNvPr id="102418" name="Straight Arrow Connector 25"/>
          <p:cNvCxnSpPr>
            <a:cxnSpLocks noChangeShapeType="1"/>
          </p:cNvCxnSpPr>
          <p:nvPr/>
        </p:nvCxnSpPr>
        <p:spPr bwMode="auto">
          <a:xfrm flipV="1">
            <a:off x="3675063" y="3944938"/>
            <a:ext cx="1803400" cy="711200"/>
          </a:xfrm>
          <a:prstGeom prst="straightConnector1">
            <a:avLst/>
          </a:prstGeom>
          <a:noFill/>
          <a:ln w="28575">
            <a:solidFill>
              <a:srgbClr val="0000FF"/>
            </a:solidFill>
            <a:round/>
            <a:headEnd/>
            <a:tailEnd type="arrow" w="med" len="med"/>
          </a:ln>
        </p:spPr>
      </p:cxnSp>
      <p:cxnSp>
        <p:nvCxnSpPr>
          <p:cNvPr id="102419" name="Straight Arrow Connector 28"/>
          <p:cNvCxnSpPr>
            <a:cxnSpLocks noChangeShapeType="1"/>
          </p:cNvCxnSpPr>
          <p:nvPr/>
        </p:nvCxnSpPr>
        <p:spPr bwMode="auto">
          <a:xfrm flipV="1">
            <a:off x="3649663" y="4402138"/>
            <a:ext cx="1836737" cy="220662"/>
          </a:xfrm>
          <a:prstGeom prst="straightConnector1">
            <a:avLst/>
          </a:prstGeom>
          <a:noFill/>
          <a:ln w="28575">
            <a:solidFill>
              <a:srgbClr val="0000FF"/>
            </a:solidFill>
            <a:round/>
            <a:headEnd/>
            <a:tailEnd type="arrow" w="med" len="med"/>
          </a:ln>
        </p:spPr>
      </p:cxnSp>
      <p:cxnSp>
        <p:nvCxnSpPr>
          <p:cNvPr id="102420" name="Straight Arrow Connector 31"/>
          <p:cNvCxnSpPr>
            <a:cxnSpLocks noChangeShapeType="1"/>
          </p:cNvCxnSpPr>
          <p:nvPr/>
        </p:nvCxnSpPr>
        <p:spPr bwMode="auto">
          <a:xfrm>
            <a:off x="3683000" y="4630738"/>
            <a:ext cx="1803400" cy="203200"/>
          </a:xfrm>
          <a:prstGeom prst="straightConnector1">
            <a:avLst/>
          </a:prstGeom>
          <a:noFill/>
          <a:ln w="28575">
            <a:solidFill>
              <a:srgbClr val="0000FF"/>
            </a:solidFill>
            <a:round/>
            <a:headEnd/>
            <a:tailEnd type="arrow" w="med" len="med"/>
          </a:ln>
        </p:spPr>
      </p:cxn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3"/>
          <p:cNvSpPr>
            <a:spLocks noGrp="1"/>
          </p:cNvSpPr>
          <p:nvPr>
            <p:ph type="sldNum" sz="quarter" idx="10"/>
          </p:nvPr>
        </p:nvSpPr>
        <p:spPr>
          <a:noFill/>
        </p:spPr>
        <p:txBody>
          <a:bodyPr/>
          <a:lstStyle/>
          <a:p>
            <a:fld id="{D84CD5BE-70DF-43F1-AA30-06CC65EEC44A}" type="slidenum">
              <a:rPr lang="en-US" smtClean="0">
                <a:latin typeface="Arial" charset="0"/>
                <a:ea typeface="ＭＳ Ｐゴシック"/>
                <a:cs typeface="ＭＳ Ｐゴシック"/>
              </a:rPr>
              <a:pPr/>
              <a:t>25</a:t>
            </a:fld>
            <a:endParaRPr lang="en-US" smtClean="0">
              <a:latin typeface="Arial" charset="0"/>
              <a:ea typeface="ＭＳ Ｐゴシック"/>
              <a:cs typeface="ＭＳ Ｐゴシック"/>
            </a:endParaRPr>
          </a:p>
        </p:txBody>
      </p:sp>
      <p:sp>
        <p:nvSpPr>
          <p:cNvPr id="10445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04451" name="Freeform 3"/>
          <p:cNvSpPr>
            <a:spLocks/>
          </p:cNvSpPr>
          <p:nvPr/>
        </p:nvSpPr>
        <p:spPr bwMode="auto">
          <a:xfrm>
            <a:off x="508000" y="992188"/>
            <a:ext cx="5091113" cy="2660650"/>
          </a:xfrm>
          <a:custGeom>
            <a:avLst/>
            <a:gdLst>
              <a:gd name="T0" fmla="*/ 0 w 5091545"/>
              <a:gd name="T1" fmla="*/ 0 h 2659476"/>
              <a:gd name="T2" fmla="*/ 5089385 w 5091545"/>
              <a:gd name="T3" fmla="*/ 2626607 h 2659476"/>
              <a:gd name="T4" fmla="*/ 0 60000 65536"/>
              <a:gd name="T5" fmla="*/ 0 60000 65536"/>
              <a:gd name="T6" fmla="*/ 0 w 5091545"/>
              <a:gd name="T7" fmla="*/ 0 h 2659476"/>
              <a:gd name="T8" fmla="*/ 5091545 w 5091545"/>
              <a:gd name="T9" fmla="*/ 2659476 h 2659476"/>
            </a:gdLst>
            <a:ahLst/>
            <a:cxnLst>
              <a:cxn ang="T4">
                <a:pos x="T0" y="T1"/>
              </a:cxn>
              <a:cxn ang="T5">
                <a:pos x="T2" y="T3"/>
              </a:cxn>
            </a:cxnLst>
            <a:rect l="T6" t="T7" r="T8" b="T9"/>
            <a:pathLst>
              <a:path w="5091545" h="2659476">
                <a:moveTo>
                  <a:pt x="0" y="0"/>
                </a:moveTo>
                <a:cubicBezTo>
                  <a:pt x="2165734" y="1458575"/>
                  <a:pt x="4331469" y="2917151"/>
                  <a:pt x="5091545" y="2620818"/>
                </a:cubicBezTo>
              </a:path>
            </a:pathLst>
          </a:custGeom>
          <a:noFill/>
          <a:ln w="9525">
            <a:noFill/>
            <a:round/>
            <a:headEnd/>
            <a:tailEnd/>
          </a:ln>
        </p:spPr>
        <p:txBody>
          <a:bodyPr anchor="ctr"/>
          <a:lstStyle/>
          <a:p>
            <a:endParaRPr lang="en-US"/>
          </a:p>
        </p:txBody>
      </p:sp>
      <p:sp>
        <p:nvSpPr>
          <p:cNvPr id="104452" name="Freeform 5"/>
          <p:cNvSpPr>
            <a:spLocks/>
          </p:cNvSpPr>
          <p:nvPr/>
        </p:nvSpPr>
        <p:spPr bwMode="auto">
          <a:xfrm>
            <a:off x="230188" y="1200150"/>
            <a:ext cx="5276850" cy="2444750"/>
          </a:xfrm>
          <a:custGeom>
            <a:avLst/>
            <a:gdLst>
              <a:gd name="T0" fmla="*/ 0 w 5276273"/>
              <a:gd name="T1" fmla="*/ 0 h 2444198"/>
              <a:gd name="T2" fmla="*/ 5279154 w 5276273"/>
              <a:gd name="T3" fmla="*/ 2404165 h 2444198"/>
              <a:gd name="T4" fmla="*/ 0 60000 65536"/>
              <a:gd name="T5" fmla="*/ 0 60000 65536"/>
              <a:gd name="T6" fmla="*/ 0 w 5276273"/>
              <a:gd name="T7" fmla="*/ 0 h 2444198"/>
              <a:gd name="T8" fmla="*/ 5276273 w 5276273"/>
              <a:gd name="T9" fmla="*/ 2444198 h 2444198"/>
            </a:gdLst>
            <a:ahLst/>
            <a:cxnLst>
              <a:cxn ang="T4">
                <a:pos x="T0" y="T1"/>
              </a:cxn>
              <a:cxn ang="T5">
                <a:pos x="T2" y="T3"/>
              </a:cxn>
            </a:cxnLst>
            <a:rect l="T6" t="T7" r="T8" b="T9"/>
            <a:pathLst>
              <a:path w="5276273" h="2444198">
                <a:moveTo>
                  <a:pt x="0" y="0"/>
                </a:moveTo>
                <a:cubicBezTo>
                  <a:pt x="2021417" y="1351780"/>
                  <a:pt x="4042834" y="2703561"/>
                  <a:pt x="5276273" y="2401455"/>
                </a:cubicBezTo>
              </a:path>
            </a:pathLst>
          </a:custGeom>
          <a:noFill/>
          <a:ln w="9525">
            <a:noFill/>
            <a:round/>
            <a:headEnd/>
            <a:tailEnd/>
          </a:ln>
        </p:spPr>
        <p:txBody>
          <a:bodyPr anchor="ctr"/>
          <a:lstStyle/>
          <a:p>
            <a:endParaRPr lang="en-US"/>
          </a:p>
        </p:txBody>
      </p:sp>
      <p:sp>
        <p:nvSpPr>
          <p:cNvPr id="104453" name="TextBox 4"/>
          <p:cNvSpPr txBox="1">
            <a:spLocks noChangeArrowheads="1"/>
          </p:cNvSpPr>
          <p:nvPr/>
        </p:nvSpPr>
        <p:spPr bwMode="auto">
          <a:xfrm>
            <a:off x="1466850" y="1458913"/>
            <a:ext cx="184150" cy="384175"/>
          </a:xfrm>
          <a:prstGeom prst="rect">
            <a:avLst/>
          </a:prstGeom>
          <a:noFill/>
          <a:ln w="9525">
            <a:noFill/>
            <a:miter lim="800000"/>
            <a:headEnd/>
            <a:tailEnd/>
          </a:ln>
        </p:spPr>
        <p:txBody>
          <a:bodyPr wrap="none">
            <a:spAutoFit/>
          </a:bodyPr>
          <a:lstStyle/>
          <a:p>
            <a:pPr>
              <a:lnSpc>
                <a:spcPct val="75000"/>
              </a:lnSpc>
            </a:pPr>
            <a:endParaRPr lang="en-US"/>
          </a:p>
        </p:txBody>
      </p:sp>
      <p:sp>
        <p:nvSpPr>
          <p:cNvPr id="104454" name="Rectangle 3"/>
          <p:cNvSpPr txBox="1">
            <a:spLocks noChangeArrowheads="1"/>
          </p:cNvSpPr>
          <p:nvPr/>
        </p:nvSpPr>
        <p:spPr bwMode="auto">
          <a:xfrm>
            <a:off x="563563" y="1651000"/>
            <a:ext cx="4056062" cy="3162300"/>
          </a:xfrm>
          <a:prstGeom prst="rect">
            <a:avLst/>
          </a:prstGeom>
          <a:noFill/>
          <a:ln w="9525">
            <a:noFill/>
            <a:miter lim="800000"/>
            <a:headEnd/>
            <a:tailEnd/>
          </a:ln>
        </p:spPr>
        <p:txBody>
          <a:bodyPr/>
          <a:lstStyle/>
          <a:p>
            <a:pPr marL="115888" indent="-115888" eaLnBrk="0" hangingPunct="0">
              <a:spcBef>
                <a:spcPct val="20000"/>
              </a:spcBef>
              <a:spcAft>
                <a:spcPct val="20000"/>
              </a:spcAft>
              <a:buClr>
                <a:srgbClr val="C41230"/>
              </a:buClr>
              <a:buFontTx/>
              <a:buChar char="•"/>
            </a:pPr>
            <a:r>
              <a:rPr lang="en-US" sz="1600" b="0">
                <a:solidFill>
                  <a:srgbClr val="000000"/>
                </a:solidFill>
              </a:rPr>
              <a:t>Meta tags are missing on all 185 pages of CardioDx.com</a:t>
            </a:r>
          </a:p>
          <a:p>
            <a:pPr marL="115888" indent="-115888" eaLnBrk="0" hangingPunct="0">
              <a:spcBef>
                <a:spcPct val="20000"/>
              </a:spcBef>
              <a:spcAft>
                <a:spcPct val="20000"/>
              </a:spcAft>
              <a:buClr>
                <a:srgbClr val="C41230"/>
              </a:buClr>
              <a:buFontTx/>
              <a:buChar char="•"/>
            </a:pPr>
            <a:endParaRPr lang="en-US" sz="1200" b="0">
              <a:solidFill>
                <a:srgbClr val="000000"/>
              </a:solidFill>
            </a:endParaRPr>
          </a:p>
          <a:p>
            <a:pPr marL="115888" indent="-115888" eaLnBrk="0" hangingPunct="0">
              <a:spcBef>
                <a:spcPct val="20000"/>
              </a:spcBef>
              <a:spcAft>
                <a:spcPct val="20000"/>
              </a:spcAft>
              <a:buClr>
                <a:srgbClr val="C41230"/>
              </a:buClr>
              <a:buFontTx/>
              <a:buChar char="•"/>
            </a:pPr>
            <a:r>
              <a:rPr lang="en-US" sz="1600" b="0">
                <a:solidFill>
                  <a:srgbClr val="000000"/>
                </a:solidFill>
              </a:rPr>
              <a:t>For example, the homepage meta description tag should be changed to something more descriptive like the following:  </a:t>
            </a:r>
            <a:r>
              <a:rPr lang="en-US" sz="1600" b="0" i="1">
                <a:solidFill>
                  <a:srgbClr val="009900"/>
                </a:solidFill>
              </a:rPr>
              <a:t>“</a:t>
            </a:r>
            <a:r>
              <a:rPr lang="en-US" sz="1600" b="0" i="1">
                <a:solidFill>
                  <a:srgbClr val="008000"/>
                </a:solidFill>
              </a:rPr>
              <a:t>CardioDx®, Inc. is a cardiovascular genomic diagnostics company, committed to improving the quality of care for patients with cardiovascular disease.”</a:t>
            </a:r>
            <a:r>
              <a:rPr lang="en-US" sz="1600" i="1">
                <a:solidFill>
                  <a:srgbClr val="008000"/>
                </a:solidFill>
              </a:rPr>
              <a:t> </a:t>
            </a:r>
          </a:p>
          <a:p>
            <a:pPr marL="115888" indent="-115888" eaLnBrk="0" hangingPunct="0">
              <a:spcBef>
                <a:spcPct val="20000"/>
              </a:spcBef>
              <a:spcAft>
                <a:spcPct val="20000"/>
              </a:spcAft>
              <a:buClr>
                <a:srgbClr val="C41230"/>
              </a:buClr>
              <a:buFontTx/>
              <a:buChar char="•"/>
            </a:pPr>
            <a:endParaRPr lang="en-US" sz="1600" b="0" i="1">
              <a:solidFill>
                <a:srgbClr val="000000"/>
              </a:solidFill>
            </a:endParaRPr>
          </a:p>
          <a:p>
            <a:pPr marL="115888" indent="-115888" eaLnBrk="0" hangingPunct="0">
              <a:spcBef>
                <a:spcPct val="20000"/>
              </a:spcBef>
              <a:spcAft>
                <a:spcPct val="20000"/>
              </a:spcAft>
              <a:buClr>
                <a:srgbClr val="C41230"/>
              </a:buClr>
              <a:buFontTx/>
              <a:buChar char="•"/>
            </a:pPr>
            <a:endParaRPr lang="en-US" sz="1600" b="0">
              <a:solidFill>
                <a:srgbClr val="000000"/>
              </a:solidFill>
            </a:endParaRPr>
          </a:p>
          <a:p>
            <a:pPr marL="577850" lvl="1" indent="-231775">
              <a:lnSpc>
                <a:spcPct val="110000"/>
              </a:lnSpc>
              <a:spcBef>
                <a:spcPct val="20000"/>
              </a:spcBef>
              <a:spcAft>
                <a:spcPct val="20000"/>
              </a:spcAft>
              <a:buClr>
                <a:srgbClr val="C41230"/>
              </a:buClr>
              <a:buFontTx/>
              <a:buChar char="•"/>
            </a:pPr>
            <a:endParaRPr lang="en-US" sz="1600" b="0">
              <a:solidFill>
                <a:srgbClr val="000000"/>
              </a:solidFill>
            </a:endParaRPr>
          </a:p>
        </p:txBody>
      </p:sp>
      <p:pic>
        <p:nvPicPr>
          <p:cNvPr id="104455" name="Picture 2" descr="metadesc.jpg"/>
          <p:cNvPicPr>
            <a:picLocks noChangeAspect="1"/>
          </p:cNvPicPr>
          <p:nvPr/>
        </p:nvPicPr>
        <p:blipFill>
          <a:blip r:embed="rId3"/>
          <a:srcRect/>
          <a:stretch>
            <a:fillRect/>
          </a:stretch>
        </p:blipFill>
        <p:spPr bwMode="auto">
          <a:xfrm>
            <a:off x="4972050" y="1992313"/>
            <a:ext cx="3700463" cy="2571750"/>
          </a:xfrm>
          <a:prstGeom prst="rect">
            <a:avLst/>
          </a:prstGeom>
          <a:noFill/>
          <a:ln w="9525">
            <a:noFill/>
            <a:miter lim="800000"/>
            <a:headEnd/>
            <a:tailEnd/>
          </a:ln>
        </p:spPr>
      </p:pic>
      <p:cxnSp>
        <p:nvCxnSpPr>
          <p:cNvPr id="104456" name="Straight Arrow Connector 9"/>
          <p:cNvCxnSpPr>
            <a:cxnSpLocks noChangeShapeType="1"/>
          </p:cNvCxnSpPr>
          <p:nvPr/>
        </p:nvCxnSpPr>
        <p:spPr bwMode="auto">
          <a:xfrm flipV="1">
            <a:off x="4395788" y="2982913"/>
            <a:ext cx="1414462" cy="847725"/>
          </a:xfrm>
          <a:prstGeom prst="straightConnector1">
            <a:avLst/>
          </a:prstGeom>
          <a:noFill/>
          <a:ln w="57150">
            <a:solidFill>
              <a:srgbClr val="0000FF"/>
            </a:solidFill>
            <a:round/>
            <a:headEnd/>
            <a:tailEnd type="arrow" w="med" len="med"/>
          </a:ln>
        </p:spPr>
      </p:cxnSp>
      <p:sp>
        <p:nvSpPr>
          <p:cNvPr id="104457" name="Title 1"/>
          <p:cNvSpPr>
            <a:spLocks noGrp="1"/>
          </p:cNvSpPr>
          <p:nvPr>
            <p:ph type="title"/>
          </p:nvPr>
        </p:nvSpPr>
        <p:spPr>
          <a:xfrm>
            <a:off x="381000" y="155575"/>
            <a:ext cx="8894763" cy="946150"/>
          </a:xfrm>
        </p:spPr>
        <p:txBody>
          <a:bodyPr/>
          <a:lstStyle/>
          <a:p>
            <a:r>
              <a:rPr lang="en-US" smtClean="0">
                <a:solidFill>
                  <a:srgbClr val="FFFFFF"/>
                </a:solidFill>
                <a:cs typeface="ＭＳ Ｐゴシック"/>
              </a:rPr>
              <a:t>Recommendation #3: Create Meta Tags For All Pages Of CardioDx.com</a:t>
            </a:r>
            <a:endParaRPr lang="en-US" smtClean="0">
              <a:cs typeface="ＭＳ Ｐゴシック"/>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3"/>
          <p:cNvSpPr>
            <a:spLocks noGrp="1"/>
          </p:cNvSpPr>
          <p:nvPr>
            <p:ph type="sldNum" sz="quarter" idx="10"/>
          </p:nvPr>
        </p:nvSpPr>
        <p:spPr>
          <a:noFill/>
        </p:spPr>
        <p:txBody>
          <a:bodyPr/>
          <a:lstStyle/>
          <a:p>
            <a:fld id="{5582BD85-AFD2-47E6-8A11-B91D60DA8916}" type="slidenum">
              <a:rPr lang="en-US" smtClean="0">
                <a:latin typeface="Arial" charset="0"/>
                <a:ea typeface="ＭＳ Ｐゴシック"/>
                <a:cs typeface="ＭＳ Ｐゴシック"/>
              </a:rPr>
              <a:pPr/>
              <a:t>26</a:t>
            </a:fld>
            <a:endParaRPr lang="en-US" smtClean="0">
              <a:latin typeface="Arial" charset="0"/>
              <a:ea typeface="ＭＳ Ｐゴシック"/>
              <a:cs typeface="ＭＳ Ｐゴシック"/>
            </a:endParaRPr>
          </a:p>
        </p:txBody>
      </p:sp>
      <p:sp>
        <p:nvSpPr>
          <p:cNvPr id="106498"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06499" name="Rectangle 8"/>
          <p:cNvSpPr>
            <a:spLocks noGrp="1" noChangeArrowheads="1"/>
          </p:cNvSpPr>
          <p:nvPr>
            <p:ph type="title"/>
          </p:nvPr>
        </p:nvSpPr>
        <p:spPr>
          <a:xfrm>
            <a:off x="381000" y="149225"/>
            <a:ext cx="8763000" cy="946150"/>
          </a:xfrm>
        </p:spPr>
        <p:txBody>
          <a:bodyPr/>
          <a:lstStyle/>
          <a:p>
            <a:pPr eaLnBrk="1" hangingPunct="1"/>
            <a:r>
              <a:rPr lang="en-US" smtClean="0">
                <a:solidFill>
                  <a:srgbClr val="FFFFFF"/>
                </a:solidFill>
                <a:cs typeface="ＭＳ Ｐゴシック"/>
              </a:rPr>
              <a:t>Search Engine Optimization #4: Integrating Keywords into Content</a:t>
            </a:r>
          </a:p>
        </p:txBody>
      </p:sp>
      <p:pic>
        <p:nvPicPr>
          <p:cNvPr id="106500" name="Picture 4" descr="understandingcad.tiff"/>
          <p:cNvPicPr>
            <a:picLocks noChangeAspect="1"/>
          </p:cNvPicPr>
          <p:nvPr/>
        </p:nvPicPr>
        <p:blipFill>
          <a:blip r:embed="rId3"/>
          <a:srcRect l="10686" t="10370" r="10583" b="12297"/>
          <a:stretch>
            <a:fillRect/>
          </a:stretch>
        </p:blipFill>
        <p:spPr bwMode="auto">
          <a:xfrm>
            <a:off x="4395788" y="1911350"/>
            <a:ext cx="4562475" cy="3403600"/>
          </a:xfrm>
          <a:prstGeom prst="rect">
            <a:avLst/>
          </a:prstGeom>
          <a:noFill/>
          <a:ln w="9525">
            <a:noFill/>
            <a:miter lim="800000"/>
            <a:headEnd/>
            <a:tailEnd/>
          </a:ln>
        </p:spPr>
      </p:pic>
      <p:sp>
        <p:nvSpPr>
          <p:cNvPr id="106501" name="Oval 5"/>
          <p:cNvSpPr>
            <a:spLocks noChangeArrowheads="1"/>
          </p:cNvSpPr>
          <p:nvPr/>
        </p:nvSpPr>
        <p:spPr bwMode="auto">
          <a:xfrm>
            <a:off x="5316538" y="2959100"/>
            <a:ext cx="1360487" cy="244475"/>
          </a:xfrm>
          <a:prstGeom prst="ellipse">
            <a:avLst/>
          </a:prstGeom>
          <a:noFill/>
          <a:ln w="28575">
            <a:solidFill>
              <a:srgbClr val="008000"/>
            </a:solidFill>
            <a:round/>
            <a:headEnd/>
            <a:tailEnd/>
          </a:ln>
        </p:spPr>
        <p:txBody>
          <a:bodyPr anchor="ctr"/>
          <a:lstStyle/>
          <a:p>
            <a:pPr>
              <a:lnSpc>
                <a:spcPct val="75000"/>
              </a:lnSpc>
            </a:pPr>
            <a:endParaRPr lang="en-US" b="0">
              <a:solidFill>
                <a:srgbClr val="000000"/>
              </a:solidFill>
            </a:endParaRPr>
          </a:p>
        </p:txBody>
      </p:sp>
      <p:pic>
        <p:nvPicPr>
          <p:cNvPr id="106502" name="Picture 13" descr="keywordtool.tiff"/>
          <p:cNvPicPr>
            <a:picLocks noChangeAspect="1"/>
          </p:cNvPicPr>
          <p:nvPr/>
        </p:nvPicPr>
        <p:blipFill>
          <a:blip r:embed="rId4"/>
          <a:srcRect l="19006" t="58815" r="16750" b="29926"/>
          <a:stretch>
            <a:fillRect/>
          </a:stretch>
        </p:blipFill>
        <p:spPr bwMode="auto">
          <a:xfrm>
            <a:off x="168275" y="5313363"/>
            <a:ext cx="7707313" cy="1025525"/>
          </a:xfrm>
          <a:prstGeom prst="rect">
            <a:avLst/>
          </a:prstGeom>
          <a:noFill/>
          <a:ln w="9525">
            <a:noFill/>
            <a:miter lim="800000"/>
            <a:headEnd/>
            <a:tailEnd/>
          </a:ln>
        </p:spPr>
      </p:pic>
      <p:sp>
        <p:nvSpPr>
          <p:cNvPr id="106503" name="TextBox 4"/>
          <p:cNvSpPr txBox="1">
            <a:spLocks noChangeArrowheads="1"/>
          </p:cNvSpPr>
          <p:nvPr/>
        </p:nvSpPr>
        <p:spPr bwMode="auto">
          <a:xfrm>
            <a:off x="215900" y="1244600"/>
            <a:ext cx="8842375" cy="669925"/>
          </a:xfrm>
          <a:prstGeom prst="rect">
            <a:avLst/>
          </a:prstGeom>
          <a:noFill/>
          <a:ln w="9525">
            <a:solidFill>
              <a:schemeClr val="tx1"/>
            </a:solidFill>
            <a:miter lim="800000"/>
            <a:headEnd/>
            <a:tailEnd/>
          </a:ln>
        </p:spPr>
        <p:txBody>
          <a:bodyPr>
            <a:spAutoFit/>
          </a:bodyPr>
          <a:lstStyle/>
          <a:p>
            <a:pPr marL="285750" indent="-285750">
              <a:lnSpc>
                <a:spcPct val="110000"/>
              </a:lnSpc>
              <a:buClr>
                <a:schemeClr val="accent1"/>
              </a:buClr>
              <a:buFont typeface="Arial" charset="0"/>
              <a:buChar char="•"/>
            </a:pPr>
            <a:r>
              <a:rPr lang="en-US" sz="1700" b="0"/>
              <a:t>CardioDx can better integrate highly searched keywords into content and header tags</a:t>
            </a:r>
          </a:p>
          <a:p>
            <a:pPr marL="285750" indent="-285750">
              <a:lnSpc>
                <a:spcPct val="110000"/>
              </a:lnSpc>
              <a:buClr>
                <a:schemeClr val="accent1"/>
              </a:buClr>
              <a:buFont typeface="Arial" charset="0"/>
              <a:buChar char="•"/>
            </a:pPr>
            <a:r>
              <a:rPr lang="en-US" sz="1700" b="0"/>
              <a:t>Google crawls not only tagged elements, but also content</a:t>
            </a:r>
          </a:p>
        </p:txBody>
      </p:sp>
      <p:sp>
        <p:nvSpPr>
          <p:cNvPr id="106504" name="TextBox 6"/>
          <p:cNvSpPr txBox="1">
            <a:spLocks noChangeArrowheads="1"/>
          </p:cNvSpPr>
          <p:nvPr/>
        </p:nvSpPr>
        <p:spPr bwMode="auto">
          <a:xfrm>
            <a:off x="220663" y="2306638"/>
            <a:ext cx="4297362" cy="2506662"/>
          </a:xfrm>
          <a:prstGeom prst="rect">
            <a:avLst/>
          </a:prstGeom>
          <a:noFill/>
          <a:ln w="9525">
            <a:noFill/>
            <a:miter lim="800000"/>
            <a:headEnd/>
            <a:tailEnd/>
          </a:ln>
        </p:spPr>
        <p:txBody>
          <a:bodyPr>
            <a:spAutoFit/>
          </a:bodyPr>
          <a:lstStyle/>
          <a:p>
            <a:pPr marL="173038" indent="-173038">
              <a:lnSpc>
                <a:spcPct val="110000"/>
              </a:lnSpc>
            </a:pPr>
            <a:r>
              <a:rPr lang="en-US" sz="1600" b="0">
                <a:solidFill>
                  <a:schemeClr val="accent1"/>
                </a:solidFill>
              </a:rPr>
              <a:t>Understanding Coronary Artery Disease</a:t>
            </a:r>
            <a:endParaRPr lang="en-US" sz="1600" b="0">
              <a:solidFill>
                <a:srgbClr val="000000"/>
              </a:solidFill>
            </a:endParaRPr>
          </a:p>
          <a:p>
            <a:pPr marL="173038" indent="-173038">
              <a:lnSpc>
                <a:spcPct val="110000"/>
              </a:lnSpc>
              <a:buFontTx/>
              <a:buChar char="•"/>
            </a:pPr>
            <a:r>
              <a:rPr lang="en-US" sz="1600" b="0">
                <a:solidFill>
                  <a:srgbClr val="000000"/>
                </a:solidFill>
              </a:rPr>
              <a:t>Current header for the “Coronary Artery Disease” page but is searched infrequently</a:t>
            </a:r>
          </a:p>
          <a:p>
            <a:pPr marL="173038" indent="-173038">
              <a:lnSpc>
                <a:spcPct val="110000"/>
              </a:lnSpc>
              <a:buFontTx/>
              <a:buChar char="•"/>
            </a:pPr>
            <a:endParaRPr lang="en-US" sz="1600" b="0">
              <a:solidFill>
                <a:srgbClr val="000000"/>
              </a:solidFill>
            </a:endParaRPr>
          </a:p>
          <a:p>
            <a:pPr marL="173038" indent="-173038">
              <a:lnSpc>
                <a:spcPct val="110000"/>
              </a:lnSpc>
              <a:buFontTx/>
              <a:buChar char="•"/>
            </a:pPr>
            <a:r>
              <a:rPr lang="en-US" sz="1600" b="0">
                <a:solidFill>
                  <a:srgbClr val="000000"/>
                </a:solidFill>
              </a:rPr>
              <a:t>Consider Changing Header To:  </a:t>
            </a:r>
            <a:br>
              <a:rPr lang="en-US" sz="1600" b="0">
                <a:solidFill>
                  <a:srgbClr val="000000"/>
                </a:solidFill>
              </a:rPr>
            </a:br>
            <a:r>
              <a:rPr lang="en-US" sz="1600"/>
              <a:t>what is coronary artery disease </a:t>
            </a:r>
            <a:r>
              <a:rPr lang="en-US" sz="1600" b="0"/>
              <a:t>OR</a:t>
            </a:r>
            <a:endParaRPr lang="en-US" sz="1600"/>
          </a:p>
          <a:p>
            <a:pPr marL="173038" indent="-173038">
              <a:lnSpc>
                <a:spcPct val="110000"/>
              </a:lnSpc>
            </a:pPr>
            <a:r>
              <a:rPr lang="en-US" sz="1600"/>
              <a:t> 	about coronary artery disease </a:t>
            </a:r>
            <a:r>
              <a:rPr lang="en-US" sz="1600" b="0"/>
              <a:t>(two keyphrases that are searched 8000-fold more in Google search)</a:t>
            </a:r>
            <a:endParaRPr lang="en-US" sz="1600"/>
          </a:p>
        </p:txBody>
      </p:sp>
      <p:sp>
        <p:nvSpPr>
          <p:cNvPr id="106505" name="Rectangle 1"/>
          <p:cNvSpPr>
            <a:spLocks noChangeArrowheads="1"/>
          </p:cNvSpPr>
          <p:nvPr/>
        </p:nvSpPr>
        <p:spPr bwMode="auto">
          <a:xfrm>
            <a:off x="222250" y="5527675"/>
            <a:ext cx="7788275" cy="322263"/>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
        <p:nvSpPr>
          <p:cNvPr id="3" name="U-Turn Arrow 2"/>
          <p:cNvSpPr/>
          <p:nvPr/>
        </p:nvSpPr>
        <p:spPr bwMode="auto">
          <a:xfrm rot="5400000">
            <a:off x="7990682" y="5747544"/>
            <a:ext cx="457200" cy="293687"/>
          </a:xfrm>
          <a:prstGeom prst="uturnArrow">
            <a:avLst>
              <a:gd name="adj1" fmla="val 25000"/>
              <a:gd name="adj2" fmla="val 25000"/>
              <a:gd name="adj3" fmla="val 25000"/>
              <a:gd name="adj4" fmla="val 43750"/>
              <a:gd name="adj5" fmla="val 10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nchor="ctr"/>
          <a:lstStyle/>
          <a:p>
            <a:pPr>
              <a:lnSpc>
                <a:spcPct val="75000"/>
              </a:lnSpc>
              <a:defRPr/>
            </a:pPr>
            <a:endParaRPr lang="en-US" b="0">
              <a:solidFill>
                <a:srgbClr val="000000"/>
              </a:solidFill>
              <a:ea typeface="ＭＳ Ｐゴシック" charset="0"/>
              <a:cs typeface="+mn-cs"/>
            </a:endParaRPr>
          </a:p>
        </p:txBody>
      </p:sp>
      <p:sp>
        <p:nvSpPr>
          <p:cNvPr id="106507" name="TextBox 3"/>
          <p:cNvSpPr txBox="1">
            <a:spLocks noChangeArrowheads="1"/>
          </p:cNvSpPr>
          <p:nvPr/>
        </p:nvSpPr>
        <p:spPr bwMode="auto">
          <a:xfrm>
            <a:off x="8355013" y="5705475"/>
            <a:ext cx="827087" cy="311150"/>
          </a:xfrm>
          <a:prstGeom prst="rect">
            <a:avLst/>
          </a:prstGeom>
          <a:noFill/>
          <a:ln w="9525">
            <a:noFill/>
            <a:miter lim="800000"/>
            <a:headEnd/>
            <a:tailEnd/>
          </a:ln>
        </p:spPr>
        <p:txBody>
          <a:bodyPr wrap="none">
            <a:spAutoFit/>
          </a:bodyPr>
          <a:lstStyle/>
          <a:p>
            <a:pPr>
              <a:lnSpc>
                <a:spcPct val="75000"/>
              </a:lnSpc>
            </a:pPr>
            <a:r>
              <a:rPr lang="en-US" sz="1800"/>
              <a:t>x8000</a:t>
            </a:r>
          </a:p>
        </p:txBody>
      </p:sp>
      <p:sp>
        <p:nvSpPr>
          <p:cNvPr id="106508" name="Line 14"/>
          <p:cNvSpPr>
            <a:spLocks noChangeShapeType="1"/>
          </p:cNvSpPr>
          <p:nvPr/>
        </p:nvSpPr>
        <p:spPr bwMode="auto">
          <a:xfrm flipH="1" flipV="1">
            <a:off x="4005263" y="2522538"/>
            <a:ext cx="1295400" cy="590550"/>
          </a:xfrm>
          <a:prstGeom prst="line">
            <a:avLst/>
          </a:prstGeom>
          <a:noFill/>
          <a:ln w="28575">
            <a:solidFill>
              <a:srgbClr val="009900"/>
            </a:solidFill>
            <a:round/>
            <a:headEnd/>
            <a:tailEnd type="triangle" w="med" len="med"/>
          </a:ln>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381000" y="125413"/>
            <a:ext cx="8667750" cy="946150"/>
          </a:xfrm>
        </p:spPr>
        <p:txBody>
          <a:bodyPr/>
          <a:lstStyle/>
          <a:p>
            <a:r>
              <a:rPr lang="en-US" smtClean="0">
                <a:solidFill>
                  <a:schemeClr val="bg1"/>
                </a:solidFill>
                <a:cs typeface="ＭＳ Ｐゴシック"/>
              </a:rPr>
              <a:t>Search Engine Optimization Recommendation #5: </a:t>
            </a:r>
            <a:br>
              <a:rPr lang="en-US" smtClean="0">
                <a:solidFill>
                  <a:schemeClr val="bg1"/>
                </a:solidFill>
                <a:cs typeface="ＭＳ Ｐゴシック"/>
              </a:rPr>
            </a:br>
            <a:r>
              <a:rPr lang="en-US" smtClean="0">
                <a:solidFill>
                  <a:schemeClr val="bg1"/>
                </a:solidFill>
                <a:cs typeface="ＭＳ Ｐゴシック"/>
              </a:rPr>
              <a:t>Create a Board of Directors Page</a:t>
            </a:r>
          </a:p>
        </p:txBody>
      </p:sp>
      <p:sp>
        <p:nvSpPr>
          <p:cNvPr id="108546" name="Content Placeholder 2"/>
          <p:cNvSpPr>
            <a:spLocks noGrp="1"/>
          </p:cNvSpPr>
          <p:nvPr>
            <p:ph idx="1"/>
          </p:nvPr>
        </p:nvSpPr>
        <p:spPr>
          <a:xfrm>
            <a:off x="422275" y="1355725"/>
            <a:ext cx="8170863" cy="3833813"/>
          </a:xfrm>
        </p:spPr>
        <p:txBody>
          <a:bodyPr/>
          <a:lstStyle/>
          <a:p>
            <a:pPr marL="0" indent="0">
              <a:lnSpc>
                <a:spcPct val="110000"/>
              </a:lnSpc>
              <a:buFontTx/>
              <a:buNone/>
            </a:pPr>
            <a:r>
              <a:rPr lang="en-US" b="1" smtClean="0">
                <a:cs typeface="ＭＳ Ｐゴシック"/>
              </a:rPr>
              <a:t>Add a page for the Board of Directors under </a:t>
            </a:r>
            <a:r>
              <a:rPr lang="en-US" altLang="en-US" b="1" smtClean="0">
                <a:cs typeface="ＭＳ Ｐゴシック"/>
              </a:rPr>
              <a:t>“</a:t>
            </a:r>
            <a:r>
              <a:rPr lang="en-US" b="1" smtClean="0">
                <a:cs typeface="ＭＳ Ｐゴシック"/>
              </a:rPr>
              <a:t>About CardioDx</a:t>
            </a:r>
            <a:r>
              <a:rPr lang="en-US" altLang="en-US" b="1" smtClean="0">
                <a:cs typeface="ＭＳ Ｐゴシック"/>
              </a:rPr>
              <a:t>”</a:t>
            </a:r>
            <a:endParaRPr lang="en-US" b="1" smtClean="0">
              <a:cs typeface="ＭＳ Ｐゴシック"/>
            </a:endParaRPr>
          </a:p>
          <a:p>
            <a:pPr lvl="1">
              <a:lnSpc>
                <a:spcPct val="110000"/>
              </a:lnSpc>
            </a:pPr>
            <a:r>
              <a:rPr lang="en-US" b="1" smtClean="0"/>
              <a:t>Keyphrase </a:t>
            </a:r>
            <a:r>
              <a:rPr lang="en-US" altLang="en-US" b="1" smtClean="0"/>
              <a:t>“</a:t>
            </a:r>
            <a:r>
              <a:rPr lang="en-US" altLang="ja-JP" b="1" smtClean="0"/>
              <a:t>cardiodx board of directors</a:t>
            </a:r>
            <a:r>
              <a:rPr lang="en-US" altLang="en-US" b="1" smtClean="0"/>
              <a:t>”</a:t>
            </a:r>
            <a:r>
              <a:rPr lang="en-US" altLang="ja-JP" b="1" smtClean="0"/>
              <a:t> is one of the top 25 sources of search traffic</a:t>
            </a:r>
          </a:p>
          <a:p>
            <a:pPr lvl="1">
              <a:lnSpc>
                <a:spcPct val="110000"/>
              </a:lnSpc>
            </a:pPr>
            <a:r>
              <a:rPr lang="en-US" smtClean="0"/>
              <a:t>Visitors also enter the site by searching specific members of the board of directors, e.g. Louis Lange, but members of the Board of Directors are not listed on the site</a:t>
            </a:r>
          </a:p>
          <a:p>
            <a:pPr lvl="1">
              <a:lnSpc>
                <a:spcPct val="110000"/>
              </a:lnSpc>
            </a:pPr>
            <a:r>
              <a:rPr lang="en-US" sz="2000" smtClean="0"/>
              <a:t>When visitors search </a:t>
            </a:r>
            <a:r>
              <a:rPr lang="en-US" altLang="en-US" sz="2000" smtClean="0"/>
              <a:t>“</a:t>
            </a:r>
            <a:r>
              <a:rPr lang="en-US" altLang="ja-JP" sz="2000" smtClean="0"/>
              <a:t>cardiodx board of directors</a:t>
            </a:r>
            <a:r>
              <a:rPr lang="en-US" altLang="en-US" sz="2000" smtClean="0"/>
              <a:t>”</a:t>
            </a:r>
            <a:r>
              <a:rPr lang="en-US" altLang="ja-JP" sz="2000" smtClean="0"/>
              <a:t> they often enter through the </a:t>
            </a:r>
            <a:r>
              <a:rPr lang="en-US" altLang="en-US" sz="2000" smtClean="0"/>
              <a:t>“</a:t>
            </a:r>
            <a:r>
              <a:rPr lang="en-US" altLang="ja-JP" sz="2000" smtClean="0"/>
              <a:t>Team</a:t>
            </a:r>
            <a:r>
              <a:rPr lang="en-US" altLang="en-US" sz="2000" smtClean="0"/>
              <a:t>”</a:t>
            </a:r>
            <a:r>
              <a:rPr lang="en-US" altLang="ja-JP" sz="2000" smtClean="0"/>
              <a:t> page on the website -  </a:t>
            </a:r>
            <a:r>
              <a:rPr lang="en-US" altLang="ja-JP" sz="2000" i="1" smtClean="0"/>
              <a:t>which is irrelevant</a:t>
            </a:r>
          </a:p>
          <a:p>
            <a:pPr lvl="1">
              <a:lnSpc>
                <a:spcPct val="110000"/>
              </a:lnSpc>
            </a:pPr>
            <a:r>
              <a:rPr lang="en-US" smtClean="0"/>
              <a:t>Companies that list their Board of Directors: Crescendo, Genomic Health, Exact Sciences, XDx, Myriad, Agendia</a:t>
            </a:r>
          </a:p>
          <a:p>
            <a:pPr lvl="1">
              <a:lnSpc>
                <a:spcPct val="110000"/>
              </a:lnSpc>
            </a:pPr>
            <a:r>
              <a:rPr lang="en-US" smtClean="0"/>
              <a:t>Result should be an increase in time on cardiodx.com, and specifically the board of directors’ page</a:t>
            </a:r>
          </a:p>
        </p:txBody>
      </p:sp>
      <p:sp>
        <p:nvSpPr>
          <p:cNvPr id="108547" name="Slide Number Placeholder 3"/>
          <p:cNvSpPr>
            <a:spLocks noGrp="1"/>
          </p:cNvSpPr>
          <p:nvPr>
            <p:ph type="sldNum" sz="quarter" idx="10"/>
          </p:nvPr>
        </p:nvSpPr>
        <p:spPr>
          <a:noFill/>
        </p:spPr>
        <p:txBody>
          <a:bodyPr/>
          <a:lstStyle/>
          <a:p>
            <a:fld id="{8C15D525-3D3B-45C6-B94F-01BCFAA95B31}" type="slidenum">
              <a:rPr lang="en-US" smtClean="0">
                <a:latin typeface="Arial" charset="0"/>
                <a:ea typeface="ＭＳ Ｐゴシック"/>
                <a:cs typeface="ＭＳ Ｐゴシック"/>
              </a:rPr>
              <a:pPr/>
              <a:t>27</a:t>
            </a:fld>
            <a:endParaRPr lang="en-US" smtClean="0">
              <a:latin typeface="Arial" charset="0"/>
              <a:ea typeface="ＭＳ Ｐゴシック"/>
              <a:cs typeface="ＭＳ Ｐゴシック"/>
            </a:endParaRPr>
          </a:p>
        </p:txBody>
      </p:sp>
      <p:sp>
        <p:nvSpPr>
          <p:cNvPr id="108548"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3"/>
          <p:cNvSpPr>
            <a:spLocks noGrp="1"/>
          </p:cNvSpPr>
          <p:nvPr>
            <p:ph type="sldNum" sz="quarter" idx="10"/>
          </p:nvPr>
        </p:nvSpPr>
        <p:spPr>
          <a:noFill/>
        </p:spPr>
        <p:txBody>
          <a:bodyPr/>
          <a:lstStyle/>
          <a:p>
            <a:fld id="{4F0AA0DB-6A3C-46A7-A9DF-3F5FA68511C1}" type="slidenum">
              <a:rPr lang="en-US" smtClean="0">
                <a:latin typeface="Arial" charset="0"/>
                <a:ea typeface="ＭＳ Ｐゴシック"/>
                <a:cs typeface="ＭＳ Ｐゴシック"/>
              </a:rPr>
              <a:pPr/>
              <a:t>28</a:t>
            </a:fld>
            <a:endParaRPr lang="en-US" smtClean="0">
              <a:latin typeface="Arial" charset="0"/>
              <a:ea typeface="ＭＳ Ｐゴシック"/>
              <a:cs typeface="ＭＳ Ｐゴシック"/>
            </a:endParaRPr>
          </a:p>
        </p:txBody>
      </p:sp>
      <p:sp>
        <p:nvSpPr>
          <p:cNvPr id="10957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09571" name="Rectangle 8"/>
          <p:cNvSpPr>
            <a:spLocks noGrp="1" noChangeArrowheads="1"/>
          </p:cNvSpPr>
          <p:nvPr>
            <p:ph type="title"/>
          </p:nvPr>
        </p:nvSpPr>
        <p:spPr>
          <a:xfrm>
            <a:off x="369888" y="133350"/>
            <a:ext cx="8618537" cy="946150"/>
          </a:xfrm>
        </p:spPr>
        <p:txBody>
          <a:bodyPr/>
          <a:lstStyle/>
          <a:p>
            <a:pPr eaLnBrk="1" hangingPunct="1"/>
            <a:r>
              <a:rPr lang="en-US" smtClean="0">
                <a:solidFill>
                  <a:srgbClr val="FFFFFF"/>
                </a:solidFill>
                <a:cs typeface="Arial" charset="0"/>
              </a:rPr>
              <a:t>Search Engine Optimization #6: Creating Relevant Content for the Women and Heart Disease Page</a:t>
            </a:r>
          </a:p>
        </p:txBody>
      </p:sp>
      <p:pic>
        <p:nvPicPr>
          <p:cNvPr id="109572" name="Picture 2" descr="tab.tiff"/>
          <p:cNvPicPr>
            <a:picLocks noChangeAspect="1"/>
          </p:cNvPicPr>
          <p:nvPr/>
        </p:nvPicPr>
        <p:blipFill>
          <a:blip r:embed="rId3"/>
          <a:srcRect l="8661" t="54448" r="10020" b="19791"/>
          <a:stretch>
            <a:fillRect/>
          </a:stretch>
        </p:blipFill>
        <p:spPr bwMode="auto">
          <a:xfrm>
            <a:off x="708025" y="2071688"/>
            <a:ext cx="7532688" cy="1812925"/>
          </a:xfrm>
          <a:prstGeom prst="rect">
            <a:avLst/>
          </a:prstGeom>
          <a:noFill/>
          <a:ln w="9525">
            <a:noFill/>
            <a:miter lim="800000"/>
            <a:headEnd/>
            <a:tailEnd/>
          </a:ln>
        </p:spPr>
      </p:pic>
      <p:sp>
        <p:nvSpPr>
          <p:cNvPr id="109573" name="Rectangle 6"/>
          <p:cNvSpPr>
            <a:spLocks noChangeArrowheads="1"/>
          </p:cNvSpPr>
          <p:nvPr/>
        </p:nvSpPr>
        <p:spPr bwMode="auto">
          <a:xfrm>
            <a:off x="5732463" y="2103438"/>
            <a:ext cx="2406650" cy="1735137"/>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09574" name="Content Placeholder 2"/>
          <p:cNvSpPr txBox="1">
            <a:spLocks/>
          </p:cNvSpPr>
          <p:nvPr/>
        </p:nvSpPr>
        <p:spPr bwMode="auto">
          <a:xfrm>
            <a:off x="290513" y="4094163"/>
            <a:ext cx="8397875" cy="1836737"/>
          </a:xfrm>
          <a:prstGeom prst="rect">
            <a:avLst/>
          </a:prstGeom>
          <a:noFill/>
          <a:ln w="9525">
            <a:noFill/>
            <a:miter lim="800000"/>
            <a:headEnd/>
            <a:tailEnd/>
          </a:ln>
        </p:spPr>
        <p:txBody>
          <a:bodyPr/>
          <a:lstStyle/>
          <a:p>
            <a:pPr marL="225425" indent="-225425" eaLnBrk="0" hangingPunct="0">
              <a:lnSpc>
                <a:spcPct val="90000"/>
              </a:lnSpc>
              <a:spcBef>
                <a:spcPct val="20000"/>
              </a:spcBef>
              <a:spcAft>
                <a:spcPct val="20000"/>
              </a:spcAft>
              <a:buClr>
                <a:srgbClr val="C41230"/>
              </a:buClr>
              <a:buFontTx/>
              <a:buChar char="•"/>
            </a:pPr>
            <a:r>
              <a:rPr lang="en-US" sz="1600" b="0">
                <a:solidFill>
                  <a:srgbClr val="000000"/>
                </a:solidFill>
              </a:rPr>
              <a:t>Current performance of the page:</a:t>
            </a:r>
          </a:p>
          <a:p>
            <a:pPr marL="569913" lvl="1" indent="-230188" eaLnBrk="0" hangingPunct="0">
              <a:spcBef>
                <a:spcPct val="20000"/>
              </a:spcBef>
              <a:spcAft>
                <a:spcPct val="20000"/>
              </a:spcAft>
              <a:buClr>
                <a:srgbClr val="C41230"/>
              </a:buClr>
              <a:buFontTx/>
              <a:buChar char="•"/>
            </a:pPr>
            <a:r>
              <a:rPr lang="en-US" sz="1600" b="0">
                <a:solidFill>
                  <a:srgbClr val="000000"/>
                </a:solidFill>
              </a:rPr>
              <a:t>73% bounce rate (11 entrances in 3 months. Small sample size because </a:t>
            </a:r>
            <a:r>
              <a:rPr lang="en-US" sz="1600">
                <a:solidFill>
                  <a:srgbClr val="000000"/>
                </a:solidFill>
              </a:rPr>
              <a:t>few visitors find the page through search engine results</a:t>
            </a:r>
            <a:r>
              <a:rPr lang="en-US" sz="1600" b="0">
                <a:solidFill>
                  <a:srgbClr val="000000"/>
                </a:solidFill>
              </a:rPr>
              <a:t>)</a:t>
            </a:r>
          </a:p>
          <a:p>
            <a:pPr marL="569913" lvl="1" indent="-230188" eaLnBrk="0" hangingPunct="0">
              <a:lnSpc>
                <a:spcPct val="90000"/>
              </a:lnSpc>
              <a:spcBef>
                <a:spcPct val="20000"/>
              </a:spcBef>
              <a:spcAft>
                <a:spcPct val="20000"/>
              </a:spcAft>
              <a:buClr>
                <a:srgbClr val="C41230"/>
              </a:buClr>
              <a:buFontTx/>
              <a:buChar char="•"/>
            </a:pPr>
            <a:r>
              <a:rPr lang="en-US" sz="1600" b="0">
                <a:solidFill>
                  <a:srgbClr val="000000"/>
                </a:solidFill>
              </a:rPr>
              <a:t>Google search keywords that lead to </a:t>
            </a:r>
            <a:r>
              <a:rPr lang="en-US" sz="1600">
                <a:solidFill>
                  <a:srgbClr val="000000"/>
                </a:solidFill>
              </a:rPr>
              <a:t>entrances are not relevant to “women and heart disease”</a:t>
            </a:r>
            <a:r>
              <a:rPr lang="en-US" sz="1600" b="0">
                <a:solidFill>
                  <a:srgbClr val="000000"/>
                </a:solidFill>
              </a:rPr>
              <a:t>, indicating that Google knows that </a:t>
            </a:r>
            <a:r>
              <a:rPr lang="en-US" sz="1600">
                <a:solidFill>
                  <a:srgbClr val="000000"/>
                </a:solidFill>
              </a:rPr>
              <a:t>the content of the page is not really about women and heart disease</a:t>
            </a:r>
            <a:r>
              <a:rPr lang="en-US" sz="1600" b="0">
                <a:solidFill>
                  <a:srgbClr val="000000"/>
                </a:solidFill>
              </a:rPr>
              <a:t>:  Corus blood test, corus cad blood test, corus cad lab test, cardiodx, what is corus cad blood test.</a:t>
            </a:r>
          </a:p>
        </p:txBody>
      </p:sp>
      <p:sp>
        <p:nvSpPr>
          <p:cNvPr id="109575" name="Rectangle 4"/>
          <p:cNvSpPr>
            <a:spLocks noChangeArrowheads="1"/>
          </p:cNvSpPr>
          <p:nvPr/>
        </p:nvSpPr>
        <p:spPr bwMode="auto">
          <a:xfrm>
            <a:off x="876300" y="1319213"/>
            <a:ext cx="7404100" cy="458787"/>
          </a:xfrm>
          <a:prstGeom prst="rect">
            <a:avLst/>
          </a:prstGeom>
          <a:noFill/>
          <a:ln w="9525">
            <a:solidFill>
              <a:schemeClr val="tx1"/>
            </a:solidFill>
            <a:miter lim="800000"/>
            <a:headEnd/>
            <a:tailEnd/>
          </a:ln>
        </p:spPr>
        <p:txBody>
          <a:bodyPr>
            <a:spAutoFit/>
          </a:bodyPr>
          <a:lstStyle/>
          <a:p>
            <a:pPr>
              <a:lnSpc>
                <a:spcPct val="130000"/>
              </a:lnSpc>
              <a:buClr>
                <a:schemeClr val="accent1"/>
              </a:buClr>
              <a:buFontTx/>
              <a:buChar char="•"/>
            </a:pPr>
            <a:r>
              <a:rPr lang="en-US" sz="1800" b="0">
                <a:solidFill>
                  <a:srgbClr val="000000"/>
                </a:solidFill>
                <a:cs typeface="Arial" charset="0"/>
              </a:rPr>
              <a:t> “Women and Heart Disease” page is not performing well</a:t>
            </a:r>
            <a:endParaRPr lang="en-US" sz="1800" b="0">
              <a:solidFill>
                <a:srgbClr val="000000"/>
              </a:solidFill>
            </a:endParaRPr>
          </a:p>
        </p:txBody>
      </p:sp>
      <p:sp>
        <p:nvSpPr>
          <p:cNvPr id="109576" name="Rounded Rectangle 8"/>
          <p:cNvSpPr>
            <a:spLocks noChangeArrowheads="1"/>
          </p:cNvSpPr>
          <p:nvPr/>
        </p:nvSpPr>
        <p:spPr bwMode="auto">
          <a:xfrm>
            <a:off x="488950" y="6084888"/>
            <a:ext cx="7616825" cy="403225"/>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109577" name="TextBox 9"/>
          <p:cNvSpPr txBox="1">
            <a:spLocks noChangeArrowheads="1"/>
          </p:cNvSpPr>
          <p:nvPr/>
        </p:nvSpPr>
        <p:spPr bwMode="auto">
          <a:xfrm>
            <a:off x="547688" y="6088063"/>
            <a:ext cx="7496175" cy="428625"/>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200"/>
              <a:t>Bounce Rate </a:t>
            </a:r>
            <a:r>
              <a:rPr lang="en-US" sz="1200" b="0"/>
              <a:t>is the percentage of single-page visits (i.e. visits in which the person left your site from the entrance page).</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381000" y="165100"/>
            <a:ext cx="8763000" cy="946150"/>
          </a:xfrm>
        </p:spPr>
        <p:txBody>
          <a:bodyPr/>
          <a:lstStyle/>
          <a:p>
            <a:r>
              <a:rPr lang="en-US" smtClean="0">
                <a:solidFill>
                  <a:schemeClr val="bg1"/>
                </a:solidFill>
                <a:cs typeface="ＭＳ Ｐゴシック"/>
              </a:rPr>
              <a:t>Recommendation #6: Create a Page About Women and Heart Disease</a:t>
            </a:r>
          </a:p>
        </p:txBody>
      </p:sp>
      <p:sp>
        <p:nvSpPr>
          <p:cNvPr id="111618" name="Slide Number Placeholder 3"/>
          <p:cNvSpPr>
            <a:spLocks noGrp="1"/>
          </p:cNvSpPr>
          <p:nvPr>
            <p:ph type="sldNum" sz="quarter" idx="10"/>
          </p:nvPr>
        </p:nvSpPr>
        <p:spPr>
          <a:noFill/>
        </p:spPr>
        <p:txBody>
          <a:bodyPr/>
          <a:lstStyle/>
          <a:p>
            <a:fld id="{3B44616A-CB7A-462B-85EC-50A59AE6A4A0}" type="slidenum">
              <a:rPr lang="en-US" smtClean="0">
                <a:latin typeface="Arial" charset="0"/>
                <a:ea typeface="ＭＳ Ｐゴシック"/>
                <a:cs typeface="ＭＳ Ｐゴシック"/>
              </a:rPr>
              <a:pPr/>
              <a:t>29</a:t>
            </a:fld>
            <a:endParaRPr lang="en-US" smtClean="0">
              <a:latin typeface="Arial" charset="0"/>
              <a:ea typeface="ＭＳ Ｐゴシック"/>
              <a:cs typeface="ＭＳ Ｐゴシック"/>
            </a:endParaRPr>
          </a:p>
        </p:txBody>
      </p:sp>
      <p:sp>
        <p:nvSpPr>
          <p:cNvPr id="111619"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pic>
        <p:nvPicPr>
          <p:cNvPr id="111620" name="Picture 6" descr="womenandheartdisease.tiff"/>
          <p:cNvPicPr>
            <a:picLocks noChangeAspect="1"/>
          </p:cNvPicPr>
          <p:nvPr/>
        </p:nvPicPr>
        <p:blipFill>
          <a:blip r:embed="rId2"/>
          <a:srcRect l="21307" t="51389" r="17673" b="41667"/>
          <a:stretch>
            <a:fillRect/>
          </a:stretch>
        </p:blipFill>
        <p:spPr bwMode="auto">
          <a:xfrm>
            <a:off x="501650" y="2039938"/>
            <a:ext cx="8061325" cy="720725"/>
          </a:xfrm>
          <a:prstGeom prst="rect">
            <a:avLst/>
          </a:prstGeom>
          <a:noFill/>
          <a:ln w="9525">
            <a:noFill/>
            <a:miter lim="800000"/>
            <a:headEnd/>
            <a:tailEnd/>
          </a:ln>
        </p:spPr>
      </p:pic>
      <p:sp>
        <p:nvSpPr>
          <p:cNvPr id="111621" name="Oval 5"/>
          <p:cNvSpPr>
            <a:spLocks noChangeArrowheads="1"/>
          </p:cNvSpPr>
          <p:nvPr/>
        </p:nvSpPr>
        <p:spPr bwMode="auto">
          <a:xfrm>
            <a:off x="7881938" y="2374900"/>
            <a:ext cx="612775" cy="325438"/>
          </a:xfrm>
          <a:prstGeom prst="ellipse">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
        <p:nvSpPr>
          <p:cNvPr id="111622" name="TextBox 8"/>
          <p:cNvSpPr txBox="1">
            <a:spLocks noChangeArrowheads="1"/>
          </p:cNvSpPr>
          <p:nvPr/>
        </p:nvSpPr>
        <p:spPr bwMode="auto">
          <a:xfrm>
            <a:off x="465138" y="3162300"/>
            <a:ext cx="8161337" cy="1465263"/>
          </a:xfrm>
          <a:prstGeom prst="rect">
            <a:avLst/>
          </a:prstGeom>
          <a:noFill/>
          <a:ln w="9525">
            <a:noFill/>
            <a:miter lim="800000"/>
            <a:headEnd/>
            <a:tailEnd/>
          </a:ln>
        </p:spPr>
        <p:txBody>
          <a:bodyPr>
            <a:spAutoFit/>
          </a:bodyPr>
          <a:lstStyle/>
          <a:p>
            <a:pPr marL="285750" indent="-285750">
              <a:buClr>
                <a:schemeClr val="accent1"/>
              </a:buClr>
              <a:buFont typeface="Arial" charset="0"/>
              <a:buChar char="•"/>
            </a:pPr>
            <a:r>
              <a:rPr lang="en-US" sz="1800" b="0"/>
              <a:t>A high quality, informative and relevant page exclusively about women and heart disease will increase traffic to CardioDx.com</a:t>
            </a:r>
          </a:p>
          <a:p>
            <a:pPr marL="285750" indent="-285750">
              <a:buClr>
                <a:schemeClr val="accent1"/>
              </a:buClr>
              <a:buFont typeface="Arial" charset="0"/>
              <a:buChar char="•"/>
            </a:pPr>
            <a:endParaRPr lang="en-US" sz="1800" b="0"/>
          </a:p>
          <a:p>
            <a:pPr marL="285750" indent="-285750">
              <a:buClr>
                <a:schemeClr val="accent1"/>
              </a:buClr>
              <a:buFont typeface="Arial" charset="0"/>
              <a:buChar char="•"/>
            </a:pPr>
            <a:r>
              <a:rPr lang="en-US" sz="1800" b="0"/>
              <a:t>CardioDx should either modify the current page or create a new/additional page that links to the homepage</a:t>
            </a:r>
          </a:p>
        </p:txBody>
      </p:sp>
      <p:sp>
        <p:nvSpPr>
          <p:cNvPr id="111623" name="Rectangle 9"/>
          <p:cNvSpPr>
            <a:spLocks noChangeArrowheads="1"/>
          </p:cNvSpPr>
          <p:nvPr/>
        </p:nvSpPr>
        <p:spPr bwMode="auto">
          <a:xfrm>
            <a:off x="401638" y="1466850"/>
            <a:ext cx="8356600" cy="311150"/>
          </a:xfrm>
          <a:prstGeom prst="rect">
            <a:avLst/>
          </a:prstGeom>
          <a:noFill/>
          <a:ln w="9525">
            <a:noFill/>
            <a:miter lim="800000"/>
            <a:headEnd/>
            <a:tailEnd/>
          </a:ln>
        </p:spPr>
        <p:txBody>
          <a:bodyPr>
            <a:spAutoFit/>
          </a:bodyPr>
          <a:lstStyle/>
          <a:p>
            <a:pPr>
              <a:lnSpc>
                <a:spcPct val="75000"/>
              </a:lnSpc>
            </a:pPr>
            <a:r>
              <a:rPr lang="en-US" sz="1800" b="0"/>
              <a:t>The keyphrase “</a:t>
            </a:r>
            <a:r>
              <a:rPr lang="en-US" sz="1800"/>
              <a:t>women and heart disease”</a:t>
            </a:r>
            <a:r>
              <a:rPr lang="en-US" sz="1800" b="0"/>
              <a:t> is searched 74,000 times a month.</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3"/>
          <p:cNvSpPr>
            <a:spLocks noGrp="1"/>
          </p:cNvSpPr>
          <p:nvPr>
            <p:ph type="sldNum" sz="quarter" idx="10"/>
          </p:nvPr>
        </p:nvSpPr>
        <p:spPr>
          <a:noFill/>
        </p:spPr>
        <p:txBody>
          <a:bodyPr/>
          <a:lstStyle/>
          <a:p>
            <a:fld id="{60370B8F-A12F-40CD-A7DD-74D27D23C6B3}" type="slidenum">
              <a:rPr lang="en-US" smtClean="0">
                <a:latin typeface="Arial" charset="0"/>
                <a:ea typeface="ＭＳ Ｐゴシック"/>
                <a:cs typeface="ＭＳ Ｐゴシック"/>
              </a:rPr>
              <a:pPr/>
              <a:t>3</a:t>
            </a:fld>
            <a:endParaRPr lang="en-US" smtClean="0">
              <a:latin typeface="Arial" charset="0"/>
              <a:ea typeface="ＭＳ Ｐゴシック"/>
              <a:cs typeface="ＭＳ Ｐゴシック"/>
            </a:endParaRPr>
          </a:p>
        </p:txBody>
      </p:sp>
      <p:sp>
        <p:nvSpPr>
          <p:cNvPr id="5939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59395" name="Rectangle 2"/>
          <p:cNvSpPr>
            <a:spLocks noGrp="1" noChangeArrowheads="1"/>
          </p:cNvSpPr>
          <p:nvPr>
            <p:ph type="title"/>
          </p:nvPr>
        </p:nvSpPr>
        <p:spPr>
          <a:xfrm>
            <a:off x="381000" y="363538"/>
            <a:ext cx="8534400" cy="523875"/>
          </a:xfrm>
        </p:spPr>
        <p:txBody>
          <a:bodyPr/>
          <a:lstStyle/>
          <a:p>
            <a:pPr eaLnBrk="1" hangingPunct="1"/>
            <a:r>
              <a:rPr lang="en-US" smtClean="0">
                <a:solidFill>
                  <a:srgbClr val="FFFFFF"/>
                </a:solidFill>
                <a:cs typeface="ＭＳ Ｐゴシック"/>
              </a:rPr>
              <a:t>Agenda</a:t>
            </a:r>
            <a:endParaRPr lang="en-US" baseline="30000" smtClean="0">
              <a:solidFill>
                <a:srgbClr val="FFFFFF"/>
              </a:solidFill>
              <a:cs typeface="Arial" charset="0"/>
            </a:endParaRPr>
          </a:p>
        </p:txBody>
      </p:sp>
      <p:sp>
        <p:nvSpPr>
          <p:cNvPr id="59396" name="Rectangle 3"/>
          <p:cNvSpPr txBox="1">
            <a:spLocks noChangeArrowheads="1"/>
          </p:cNvSpPr>
          <p:nvPr/>
        </p:nvSpPr>
        <p:spPr bwMode="auto">
          <a:xfrm>
            <a:off x="381000" y="1371600"/>
            <a:ext cx="8534400" cy="4648200"/>
          </a:xfrm>
          <a:prstGeom prst="rect">
            <a:avLst/>
          </a:prstGeom>
          <a:noFill/>
          <a:ln w="9525">
            <a:noFill/>
            <a:miter lim="800000"/>
            <a:headEnd/>
            <a:tailEnd/>
          </a:ln>
        </p:spPr>
        <p:txBody>
          <a:bodyPr/>
          <a:lstStyle/>
          <a:p>
            <a:pPr marL="688975" lvl="1" indent="-342900">
              <a:spcBef>
                <a:spcPct val="20000"/>
              </a:spcBef>
              <a:spcAft>
                <a:spcPct val="20000"/>
              </a:spcAft>
              <a:buClr>
                <a:srgbClr val="C41230"/>
              </a:buClr>
              <a:buFont typeface="Arial" charset="0"/>
              <a:buChar char="•"/>
              <a:tabLst>
                <a:tab pos="2112963" algn="l"/>
              </a:tabLst>
            </a:pPr>
            <a:r>
              <a:rPr lang="en-US" sz="1800">
                <a:solidFill>
                  <a:srgbClr val="000000"/>
                </a:solidFill>
              </a:rPr>
              <a:t>Understanding User Traffic &amp; Behavior </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Traffic, Pageviews, Keyword Searches and Mobile Device Access</a:t>
            </a:r>
          </a:p>
          <a:p>
            <a:pPr marL="688975" lvl="1" indent="-342900">
              <a:spcBef>
                <a:spcPct val="20000"/>
              </a:spcBef>
              <a:spcAft>
                <a:spcPct val="20000"/>
              </a:spcAft>
              <a:buClr>
                <a:srgbClr val="C41230"/>
              </a:buClr>
              <a:buFont typeface="Arial" charset="0"/>
              <a:buChar char="•"/>
              <a:tabLst>
                <a:tab pos="2112963" algn="l"/>
              </a:tabLst>
            </a:pPr>
            <a:r>
              <a:rPr lang="en-US" sz="1800">
                <a:solidFill>
                  <a:srgbClr val="000000"/>
                </a:solidFill>
              </a:rPr>
              <a:t>Search Engine Optimization </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On-Page Factors</a:t>
            </a:r>
          </a:p>
          <a:p>
            <a:pPr marL="1714500" lvl="3" indent="-342900">
              <a:spcBef>
                <a:spcPct val="20000"/>
              </a:spcBef>
              <a:spcAft>
                <a:spcPct val="20000"/>
              </a:spcAft>
              <a:buClr>
                <a:srgbClr val="C41230"/>
              </a:buClr>
              <a:buFont typeface="Arial" charset="0"/>
              <a:buChar char="•"/>
              <a:tabLst>
                <a:tab pos="2112963" algn="l"/>
              </a:tabLst>
            </a:pPr>
            <a:r>
              <a:rPr lang="en-US" sz="1800" b="0">
                <a:solidFill>
                  <a:srgbClr val="000000"/>
                </a:solidFill>
              </a:rPr>
              <a:t>Title Tags, Meta Tags and Headers</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Keyword/Keyphrase Integration</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Content Additions</a:t>
            </a:r>
          </a:p>
          <a:p>
            <a:pPr marL="688975" lvl="1" indent="-342900">
              <a:spcBef>
                <a:spcPct val="20000"/>
              </a:spcBef>
              <a:spcAft>
                <a:spcPct val="20000"/>
              </a:spcAft>
              <a:buClr>
                <a:srgbClr val="C41230"/>
              </a:buClr>
              <a:buFont typeface="Arial" charset="0"/>
              <a:buChar char="•"/>
              <a:tabLst>
                <a:tab pos="2112963" algn="l"/>
              </a:tabLst>
            </a:pPr>
            <a:r>
              <a:rPr lang="en-US" sz="1800">
                <a:solidFill>
                  <a:srgbClr val="000000"/>
                </a:solidFill>
              </a:rPr>
              <a:t>Landing Page Optimization</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Testing of Landing Page Components</a:t>
            </a:r>
          </a:p>
          <a:p>
            <a:pPr marL="1714500" lvl="3" indent="-342900">
              <a:spcBef>
                <a:spcPct val="20000"/>
              </a:spcBef>
              <a:spcAft>
                <a:spcPct val="20000"/>
              </a:spcAft>
              <a:buClr>
                <a:srgbClr val="C41230"/>
              </a:buClr>
              <a:buFont typeface="Arial" charset="0"/>
              <a:buChar char="•"/>
              <a:tabLst>
                <a:tab pos="2112963" algn="l"/>
              </a:tabLst>
            </a:pPr>
            <a:r>
              <a:rPr lang="en-US" sz="1800" b="0">
                <a:solidFill>
                  <a:srgbClr val="000000"/>
                </a:solidFill>
              </a:rPr>
              <a:t>A/B Testing</a:t>
            </a:r>
          </a:p>
          <a:p>
            <a:pPr marL="688975" lvl="1" indent="-342900">
              <a:spcBef>
                <a:spcPct val="20000"/>
              </a:spcBef>
              <a:spcAft>
                <a:spcPct val="20000"/>
              </a:spcAft>
              <a:buClr>
                <a:srgbClr val="C41230"/>
              </a:buClr>
              <a:buFont typeface="Arial" charset="0"/>
              <a:buChar char="•"/>
              <a:tabLst>
                <a:tab pos="2112963" algn="l"/>
              </a:tabLst>
            </a:pPr>
            <a:r>
              <a:rPr lang="en-US" sz="1800">
                <a:solidFill>
                  <a:srgbClr val="000000"/>
                </a:solidFill>
              </a:rPr>
              <a:t>Additional Recommendations</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Inbound Links to CardioDx.com from Other Credible Sites</a:t>
            </a:r>
          </a:p>
          <a:p>
            <a:pPr marL="1254125" lvl="2" indent="-342900">
              <a:spcBef>
                <a:spcPct val="20000"/>
              </a:spcBef>
              <a:spcAft>
                <a:spcPct val="20000"/>
              </a:spcAft>
              <a:buClr>
                <a:srgbClr val="C41230"/>
              </a:buClr>
              <a:buFont typeface="Arial" charset="0"/>
              <a:buChar char="•"/>
              <a:tabLst>
                <a:tab pos="2112963" algn="l"/>
              </a:tabLst>
            </a:pPr>
            <a:r>
              <a:rPr lang="en-US" sz="1800" b="0">
                <a:solidFill>
                  <a:srgbClr val="000000"/>
                </a:solidFill>
              </a:rPr>
              <a:t>Social Media Benchmarking</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1" descr="coruscadwomen.tiff"/>
          <p:cNvPicPr>
            <a:picLocks noChangeAspect="1"/>
          </p:cNvPicPr>
          <p:nvPr/>
        </p:nvPicPr>
        <p:blipFill>
          <a:blip r:embed="rId3"/>
          <a:srcRect l="12962" t="10387" r="14569" b="42445"/>
          <a:stretch>
            <a:fillRect/>
          </a:stretch>
        </p:blipFill>
        <p:spPr bwMode="auto">
          <a:xfrm>
            <a:off x="4471988" y="4567238"/>
            <a:ext cx="4235450" cy="1846262"/>
          </a:xfrm>
          <a:prstGeom prst="rect">
            <a:avLst/>
          </a:prstGeom>
          <a:noFill/>
          <a:ln w="9525">
            <a:noFill/>
            <a:miter lim="800000"/>
            <a:headEnd/>
            <a:tailEnd/>
          </a:ln>
        </p:spPr>
      </p:pic>
      <p:sp>
        <p:nvSpPr>
          <p:cNvPr id="112642" name="Title 1"/>
          <p:cNvSpPr>
            <a:spLocks noGrp="1"/>
          </p:cNvSpPr>
          <p:nvPr>
            <p:ph type="title"/>
          </p:nvPr>
        </p:nvSpPr>
        <p:spPr>
          <a:xfrm>
            <a:off x="381000" y="139700"/>
            <a:ext cx="8834438" cy="946150"/>
          </a:xfrm>
        </p:spPr>
        <p:txBody>
          <a:bodyPr/>
          <a:lstStyle/>
          <a:p>
            <a:r>
              <a:rPr lang="en-US" smtClean="0">
                <a:solidFill>
                  <a:schemeClr val="bg1"/>
                </a:solidFill>
                <a:cs typeface="ＭＳ Ｐゴシック"/>
              </a:rPr>
              <a:t>Recommendation #6: “Women And Heart Disease” Modification</a:t>
            </a:r>
          </a:p>
        </p:txBody>
      </p:sp>
      <p:sp>
        <p:nvSpPr>
          <p:cNvPr id="112643" name="Slide Number Placeholder 3"/>
          <p:cNvSpPr>
            <a:spLocks noGrp="1"/>
          </p:cNvSpPr>
          <p:nvPr>
            <p:ph type="sldNum" sz="quarter" idx="10"/>
          </p:nvPr>
        </p:nvSpPr>
        <p:spPr>
          <a:noFill/>
        </p:spPr>
        <p:txBody>
          <a:bodyPr/>
          <a:lstStyle/>
          <a:p>
            <a:fld id="{4775D2EB-5EE5-4501-B5AD-E30989608025}" type="slidenum">
              <a:rPr lang="en-US" smtClean="0">
                <a:latin typeface="Arial" charset="0"/>
                <a:ea typeface="ＭＳ Ｐゴシック"/>
                <a:cs typeface="ＭＳ Ｐゴシック"/>
              </a:rPr>
              <a:pPr/>
              <a:t>30</a:t>
            </a:fld>
            <a:endParaRPr lang="en-US" smtClean="0">
              <a:latin typeface="Arial" charset="0"/>
              <a:ea typeface="ＭＳ Ｐゴシック"/>
              <a:cs typeface="ＭＳ Ｐゴシック"/>
            </a:endParaRPr>
          </a:p>
        </p:txBody>
      </p:sp>
      <p:sp>
        <p:nvSpPr>
          <p:cNvPr id="11264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12645" name="TextBox 2"/>
          <p:cNvSpPr txBox="1">
            <a:spLocks noChangeArrowheads="1"/>
          </p:cNvSpPr>
          <p:nvPr/>
        </p:nvSpPr>
        <p:spPr bwMode="auto">
          <a:xfrm>
            <a:off x="381000" y="1228725"/>
            <a:ext cx="8636000" cy="2308225"/>
          </a:xfrm>
          <a:prstGeom prst="rect">
            <a:avLst/>
          </a:prstGeom>
          <a:noFill/>
          <a:ln w="9525">
            <a:noFill/>
            <a:miter lim="800000"/>
            <a:headEnd/>
            <a:tailEnd/>
          </a:ln>
        </p:spPr>
        <p:txBody>
          <a:bodyPr>
            <a:spAutoFit/>
          </a:bodyPr>
          <a:lstStyle/>
          <a:p>
            <a:pPr marL="285750" indent="-285750">
              <a:buClr>
                <a:schemeClr val="accent1"/>
              </a:buClr>
              <a:buFont typeface="Arial" charset="0"/>
              <a:buChar char="•"/>
            </a:pPr>
            <a:r>
              <a:rPr lang="en-US" sz="1800"/>
              <a:t>The “Women and Heart Disease link on the homepage connects to a page that is about Corus CAD</a:t>
            </a:r>
            <a:r>
              <a:rPr lang="en-US" sz="1800" b="0"/>
              <a:t>, not specifically about women and heart disease</a:t>
            </a:r>
          </a:p>
          <a:p>
            <a:pPr marL="285750" indent="-285750">
              <a:buClr>
                <a:schemeClr val="accent1"/>
              </a:buClr>
              <a:buFont typeface="Arial" charset="0"/>
              <a:buChar char="•"/>
            </a:pPr>
            <a:r>
              <a:rPr lang="en-US" sz="1800"/>
              <a:t>A site/page</a:t>
            </a:r>
            <a:r>
              <a:rPr lang="en-US" altLang="en-US" sz="1800"/>
              <a:t>’</a:t>
            </a:r>
            <a:r>
              <a:rPr lang="en-US" sz="1800"/>
              <a:t>s perceived value to users is increasing in importance </a:t>
            </a:r>
            <a:r>
              <a:rPr lang="en-US" sz="1800" b="0"/>
              <a:t>so content should be adjusted so that’s its relevant to and consistent with link text, headers and titles</a:t>
            </a:r>
          </a:p>
          <a:p>
            <a:pPr marL="285750" indent="-285750">
              <a:buClr>
                <a:schemeClr val="accent1"/>
              </a:buClr>
              <a:buFont typeface="Arial" charset="0"/>
              <a:buChar char="•"/>
            </a:pPr>
            <a:r>
              <a:rPr lang="en-US" sz="1800" b="0"/>
              <a:t>The recommendation is to change the content or </a:t>
            </a:r>
            <a:r>
              <a:rPr lang="en-US" sz="1800"/>
              <a:t>add a page that is really about “women and heart disease”</a:t>
            </a:r>
          </a:p>
          <a:p>
            <a:pPr marL="285750" indent="-285750">
              <a:buClr>
                <a:schemeClr val="accent1"/>
              </a:buClr>
              <a:buFont typeface="Arial" charset="0"/>
              <a:buChar char="•"/>
            </a:pPr>
            <a:endParaRPr lang="en-US" sz="1800" b="0"/>
          </a:p>
        </p:txBody>
      </p:sp>
      <p:pic>
        <p:nvPicPr>
          <p:cNvPr id="112646" name="Picture 2" descr="tab.tiff"/>
          <p:cNvPicPr>
            <a:picLocks noChangeAspect="1"/>
          </p:cNvPicPr>
          <p:nvPr/>
        </p:nvPicPr>
        <p:blipFill>
          <a:blip r:embed="rId4"/>
          <a:srcRect l="8661" t="54448" r="10020" b="19791"/>
          <a:stretch>
            <a:fillRect/>
          </a:stretch>
        </p:blipFill>
        <p:spPr bwMode="auto">
          <a:xfrm>
            <a:off x="252413" y="3424238"/>
            <a:ext cx="4656137" cy="1119187"/>
          </a:xfrm>
          <a:prstGeom prst="rect">
            <a:avLst/>
          </a:prstGeom>
          <a:noFill/>
          <a:ln w="9525">
            <a:noFill/>
            <a:miter lim="800000"/>
            <a:headEnd/>
            <a:tailEnd/>
          </a:ln>
        </p:spPr>
      </p:pic>
      <p:sp>
        <p:nvSpPr>
          <p:cNvPr id="112647" name="Rectangle 6"/>
          <p:cNvSpPr>
            <a:spLocks noChangeArrowheads="1"/>
          </p:cNvSpPr>
          <p:nvPr/>
        </p:nvSpPr>
        <p:spPr bwMode="auto">
          <a:xfrm>
            <a:off x="3313113" y="3430588"/>
            <a:ext cx="1436687" cy="1073150"/>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cxnSp>
        <p:nvCxnSpPr>
          <p:cNvPr id="112648" name="Elbow Connector 11"/>
          <p:cNvCxnSpPr>
            <a:cxnSpLocks noChangeShapeType="1"/>
          </p:cNvCxnSpPr>
          <p:nvPr/>
        </p:nvCxnSpPr>
        <p:spPr bwMode="auto">
          <a:xfrm>
            <a:off x="4908550" y="3983038"/>
            <a:ext cx="1706563" cy="441325"/>
          </a:xfrm>
          <a:prstGeom prst="bentConnector3">
            <a:avLst>
              <a:gd name="adj1" fmla="val 99014"/>
            </a:avLst>
          </a:prstGeom>
          <a:noFill/>
          <a:ln w="57150" algn="ctr">
            <a:solidFill>
              <a:srgbClr val="C41230"/>
            </a:solidFill>
            <a:round/>
            <a:headEnd/>
            <a:tailEnd type="arrow" w="med" len="med"/>
          </a:ln>
        </p:spPr>
      </p:cxn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3"/>
          <p:cNvSpPr>
            <a:spLocks noGrp="1"/>
          </p:cNvSpPr>
          <p:nvPr>
            <p:ph type="sldNum" sz="quarter" idx="10"/>
          </p:nvPr>
        </p:nvSpPr>
        <p:spPr>
          <a:noFill/>
        </p:spPr>
        <p:txBody>
          <a:bodyPr/>
          <a:lstStyle/>
          <a:p>
            <a:fld id="{E42D5818-2A94-4787-8D01-BA9D2F54EAAD}" type="slidenum">
              <a:rPr lang="en-US" smtClean="0">
                <a:latin typeface="Arial" charset="0"/>
                <a:ea typeface="ＭＳ Ｐゴシック"/>
                <a:cs typeface="ＭＳ Ｐゴシック"/>
              </a:rPr>
              <a:pPr/>
              <a:t>31</a:t>
            </a:fld>
            <a:endParaRPr lang="en-US" smtClean="0">
              <a:latin typeface="Arial" charset="0"/>
              <a:ea typeface="ＭＳ Ｐゴシック"/>
              <a:cs typeface="ＭＳ Ｐゴシック"/>
            </a:endParaRPr>
          </a:p>
        </p:txBody>
      </p:sp>
      <p:sp>
        <p:nvSpPr>
          <p:cNvPr id="11469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14691" name="Rectangle 8"/>
          <p:cNvSpPr>
            <a:spLocks noGrp="1" noChangeArrowheads="1"/>
          </p:cNvSpPr>
          <p:nvPr>
            <p:ph type="title"/>
          </p:nvPr>
        </p:nvSpPr>
        <p:spPr>
          <a:xfrm>
            <a:off x="381000" y="184150"/>
            <a:ext cx="8763000" cy="946150"/>
          </a:xfrm>
        </p:spPr>
        <p:txBody>
          <a:bodyPr/>
          <a:lstStyle/>
          <a:p>
            <a:pPr eaLnBrk="1" hangingPunct="1"/>
            <a:r>
              <a:rPr lang="en-US" smtClean="0">
                <a:solidFill>
                  <a:srgbClr val="FFFFFF"/>
                </a:solidFill>
                <a:cs typeface="Arial" charset="0"/>
              </a:rPr>
              <a:t>Landing Page Optimization #1: Homepage Flash Animation v. Static Image</a:t>
            </a:r>
          </a:p>
        </p:txBody>
      </p:sp>
      <p:pic>
        <p:nvPicPr>
          <p:cNvPr id="78852" name="Picture 1" descr="corus.gif"/>
          <p:cNvPicPr>
            <a:picLocks noChangeAspect="1"/>
          </p:cNvPicPr>
          <p:nvPr/>
        </p:nvPicPr>
        <p:blipFill>
          <a:blip r:embed="rId4"/>
          <a:srcRect/>
          <a:stretch>
            <a:fillRect/>
          </a:stretch>
        </p:blipFill>
        <p:spPr bwMode="auto">
          <a:xfrm>
            <a:off x="609600" y="3808413"/>
            <a:ext cx="5410200" cy="1646237"/>
          </a:xfrm>
          <a:prstGeom prst="rect">
            <a:avLst/>
          </a:prstGeom>
          <a:noFill/>
          <a:ln w="9525">
            <a:noFill/>
            <a:miter lim="800000"/>
            <a:headEnd/>
            <a:tailEnd/>
          </a:ln>
        </p:spPr>
      </p:pic>
      <p:sp>
        <p:nvSpPr>
          <p:cNvPr id="2" name="TextBox 1"/>
          <p:cNvSpPr txBox="1">
            <a:spLocks noChangeArrowheads="1"/>
          </p:cNvSpPr>
          <p:nvPr/>
        </p:nvSpPr>
        <p:spPr bwMode="auto">
          <a:xfrm>
            <a:off x="6081713" y="3722688"/>
            <a:ext cx="2944812" cy="2062162"/>
          </a:xfrm>
          <a:prstGeom prst="rect">
            <a:avLst/>
          </a:prstGeom>
          <a:noFill/>
          <a:ln w="9525">
            <a:noFill/>
            <a:miter lim="800000"/>
            <a:headEnd/>
            <a:tailEnd/>
          </a:ln>
        </p:spPr>
        <p:txBody>
          <a:bodyPr>
            <a:spAutoFit/>
          </a:bodyPr>
          <a:lstStyle/>
          <a:p>
            <a:r>
              <a:rPr lang="en-US" sz="1600"/>
              <a:t>Pros</a:t>
            </a:r>
            <a:r>
              <a:rPr lang="en-US" sz="1600" b="0"/>
              <a:t>: Would take a fraction of a second to load and be immediately clickable. Appears the same on desktop and mobile devices.</a:t>
            </a:r>
          </a:p>
          <a:p>
            <a:r>
              <a:rPr lang="en-US" sz="1600"/>
              <a:t>Cons</a:t>
            </a:r>
            <a:r>
              <a:rPr lang="en-US" sz="1600" b="0"/>
              <a:t>: Does not showcase what you do as effectively or tell a story.</a:t>
            </a:r>
          </a:p>
        </p:txBody>
      </p:sp>
      <p:pic>
        <p:nvPicPr>
          <p:cNvPr id="7" name="Shape">
            <a:hlinkClick r:id="" action="ppaction://ole?verb=0"/>
          </p:cNvPr>
          <p:cNvPicPr>
            <a:picLocks noRot="1" noChangeAspect="1"/>
          </p:cNvPicPr>
          <p:nvPr>
            <a:videoFile r:link="rId1"/>
          </p:nvPr>
        </p:nvPicPr>
        <p:blipFill>
          <a:blip r:embed="rId5"/>
          <a:srcRect/>
          <a:stretch>
            <a:fillRect/>
          </a:stretch>
        </p:blipFill>
        <p:spPr bwMode="auto">
          <a:xfrm>
            <a:off x="609600" y="1309688"/>
            <a:ext cx="5402263" cy="1658937"/>
          </a:xfrm>
          <a:prstGeom prst="rect">
            <a:avLst/>
          </a:prstGeom>
          <a:noFill/>
          <a:ln w="9525">
            <a:noFill/>
            <a:miter lim="800000"/>
            <a:headEnd/>
            <a:tailEnd/>
          </a:ln>
        </p:spPr>
      </p:pic>
      <p:sp>
        <p:nvSpPr>
          <p:cNvPr id="3" name="TextBox 2"/>
          <p:cNvSpPr txBox="1">
            <a:spLocks noChangeArrowheads="1"/>
          </p:cNvSpPr>
          <p:nvPr/>
        </p:nvSpPr>
        <p:spPr bwMode="auto">
          <a:xfrm>
            <a:off x="2173288" y="1935163"/>
            <a:ext cx="2566987" cy="385762"/>
          </a:xfrm>
          <a:prstGeom prst="rect">
            <a:avLst/>
          </a:prstGeom>
          <a:noFill/>
          <a:ln w="9525">
            <a:noFill/>
            <a:miter lim="800000"/>
            <a:headEnd/>
            <a:tailEnd/>
          </a:ln>
        </p:spPr>
        <p:txBody>
          <a:bodyPr wrap="none">
            <a:spAutoFit/>
          </a:bodyPr>
          <a:lstStyle/>
          <a:p>
            <a:pPr>
              <a:lnSpc>
                <a:spcPct val="75000"/>
              </a:lnSpc>
            </a:pPr>
            <a:r>
              <a:rPr lang="en-US">
                <a:solidFill>
                  <a:schemeClr val="bg1"/>
                </a:solidFill>
              </a:rPr>
              <a:t>Flash Animation</a:t>
            </a:r>
          </a:p>
        </p:txBody>
      </p:sp>
      <p:sp>
        <p:nvSpPr>
          <p:cNvPr id="114696" name="TextBox 8"/>
          <p:cNvSpPr txBox="1">
            <a:spLocks noChangeArrowheads="1"/>
          </p:cNvSpPr>
          <p:nvPr/>
        </p:nvSpPr>
        <p:spPr bwMode="auto">
          <a:xfrm>
            <a:off x="6049963" y="1230313"/>
            <a:ext cx="3094037" cy="2062162"/>
          </a:xfrm>
          <a:prstGeom prst="rect">
            <a:avLst/>
          </a:prstGeom>
          <a:noFill/>
          <a:ln w="9525">
            <a:noFill/>
            <a:miter lim="800000"/>
            <a:headEnd/>
            <a:tailEnd/>
          </a:ln>
        </p:spPr>
        <p:txBody>
          <a:bodyPr>
            <a:spAutoFit/>
          </a:bodyPr>
          <a:lstStyle/>
          <a:p>
            <a:r>
              <a:rPr lang="en-US" sz="1600"/>
              <a:t>Pros</a:t>
            </a:r>
            <a:r>
              <a:rPr lang="en-US" sz="1600" b="0"/>
              <a:t>: Makes the site more interactive and dynamic.</a:t>
            </a:r>
          </a:p>
          <a:p>
            <a:pPr marL="0" lvl="1"/>
            <a:r>
              <a:rPr lang="en-US" sz="1600"/>
              <a:t>Cons: </a:t>
            </a:r>
            <a:r>
              <a:rPr lang="en-US" sz="1600" b="0"/>
              <a:t>Takes 31 seconds to load until it’s clickable. A very long time to wait for any sort of video or animation. Isn’t viewable on iOS Apple devices.</a:t>
            </a:r>
          </a:p>
          <a:p>
            <a:endParaRPr lang="en-US" sz="16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5527"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8852"/>
                                        </p:tgtEl>
                                        <p:attrNameLst>
                                          <p:attrName>style.visibility</p:attrName>
                                        </p:attrNameLst>
                                      </p:cBhvr>
                                      <p:to>
                                        <p:strVal val="visible"/>
                                      </p:to>
                                    </p:set>
                                  </p:childTnLst>
                                </p:cTn>
                              </p:par>
                              <p:par>
                                <p:cTn id="14" presetID="9" presetClass="entr" presetSubtype="0" fill="hold" grpId="1"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remove"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bldLst>
      <p:bldP spid="2" grpId="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381000" y="195263"/>
            <a:ext cx="8661400" cy="885825"/>
          </a:xfrm>
        </p:spPr>
        <p:txBody>
          <a:bodyPr/>
          <a:lstStyle/>
          <a:p>
            <a:r>
              <a:rPr lang="en-US" sz="2600" smtClean="0">
                <a:solidFill>
                  <a:schemeClr val="bg1"/>
                </a:solidFill>
                <a:cs typeface="ＭＳ Ｐゴシック"/>
              </a:rPr>
              <a:t>Recommendation #1A: Conduct Live Customer Research to Assess Preference for Flash v. Static Image</a:t>
            </a:r>
            <a:endParaRPr lang="en-US" smtClean="0">
              <a:cs typeface="ＭＳ Ｐゴシック"/>
            </a:endParaRPr>
          </a:p>
        </p:txBody>
      </p:sp>
      <p:sp>
        <p:nvSpPr>
          <p:cNvPr id="116738" name="Content Placeholder 2"/>
          <p:cNvSpPr>
            <a:spLocks noGrp="1"/>
          </p:cNvSpPr>
          <p:nvPr>
            <p:ph idx="1"/>
          </p:nvPr>
        </p:nvSpPr>
        <p:spPr>
          <a:xfrm>
            <a:off x="122238" y="1163638"/>
            <a:ext cx="8869362" cy="630237"/>
          </a:xfrm>
        </p:spPr>
        <p:txBody>
          <a:bodyPr/>
          <a:lstStyle/>
          <a:p>
            <a:r>
              <a:rPr lang="en-US" sz="1800" smtClean="0">
                <a:cs typeface="ＭＳ Ｐゴシック"/>
              </a:rPr>
              <a:t>Two different versions of a webpage can be tested with live traffic</a:t>
            </a:r>
          </a:p>
          <a:p>
            <a:r>
              <a:rPr lang="en-US" sz="1800" smtClean="0">
                <a:cs typeface="ＭＳ Ｐゴシック"/>
              </a:rPr>
              <a:t>Measure the click through rate (CTR) for each version of the webpage</a:t>
            </a:r>
          </a:p>
        </p:txBody>
      </p:sp>
      <p:sp>
        <p:nvSpPr>
          <p:cNvPr id="116739" name="Slide Number Placeholder 3"/>
          <p:cNvSpPr>
            <a:spLocks noGrp="1"/>
          </p:cNvSpPr>
          <p:nvPr>
            <p:ph type="sldNum" sz="quarter" idx="10"/>
          </p:nvPr>
        </p:nvSpPr>
        <p:spPr>
          <a:noFill/>
        </p:spPr>
        <p:txBody>
          <a:bodyPr/>
          <a:lstStyle/>
          <a:p>
            <a:fld id="{FA281C2A-A0A5-4AA3-8D82-0F0303CF58B2}" type="slidenum">
              <a:rPr lang="en-US" smtClean="0">
                <a:latin typeface="Arial" charset="0"/>
                <a:ea typeface="ＭＳ Ｐゴシック"/>
                <a:cs typeface="ＭＳ Ｐゴシック"/>
              </a:rPr>
              <a:pPr/>
              <a:t>32</a:t>
            </a:fld>
            <a:endParaRPr lang="en-US" smtClean="0">
              <a:latin typeface="Arial" charset="0"/>
              <a:ea typeface="ＭＳ Ｐゴシック"/>
              <a:cs typeface="ＭＳ Ｐゴシック"/>
            </a:endParaRPr>
          </a:p>
        </p:txBody>
      </p:sp>
      <p:sp>
        <p:nvSpPr>
          <p:cNvPr id="11674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pic>
        <p:nvPicPr>
          <p:cNvPr id="116741" name="Picture 5"/>
          <p:cNvPicPr>
            <a:picLocks noChangeAspect="1"/>
          </p:cNvPicPr>
          <p:nvPr/>
        </p:nvPicPr>
        <p:blipFill>
          <a:blip r:embed="rId2"/>
          <a:srcRect t="6326"/>
          <a:stretch>
            <a:fillRect/>
          </a:stretch>
        </p:blipFill>
        <p:spPr bwMode="auto">
          <a:xfrm>
            <a:off x="1076325" y="2117725"/>
            <a:ext cx="6697663" cy="3640138"/>
          </a:xfrm>
          <a:prstGeom prst="rect">
            <a:avLst/>
          </a:prstGeom>
          <a:noFill/>
          <a:ln w="9525">
            <a:noFill/>
            <a:miter lim="800000"/>
            <a:headEnd/>
            <a:tailEnd/>
          </a:ln>
        </p:spPr>
      </p:pic>
      <p:sp>
        <p:nvSpPr>
          <p:cNvPr id="116742" name="TextBox 6"/>
          <p:cNvSpPr txBox="1">
            <a:spLocks noChangeArrowheads="1"/>
          </p:cNvSpPr>
          <p:nvPr/>
        </p:nvSpPr>
        <p:spPr bwMode="auto">
          <a:xfrm>
            <a:off x="4016375" y="1922463"/>
            <a:ext cx="1738313" cy="296862"/>
          </a:xfrm>
          <a:prstGeom prst="rect">
            <a:avLst/>
          </a:prstGeom>
          <a:noFill/>
          <a:ln w="9525">
            <a:noFill/>
            <a:miter lim="800000"/>
            <a:headEnd/>
            <a:tailEnd/>
          </a:ln>
        </p:spPr>
        <p:txBody>
          <a:bodyPr>
            <a:spAutoFit/>
          </a:bodyPr>
          <a:lstStyle/>
          <a:p>
            <a:pPr>
              <a:lnSpc>
                <a:spcPct val="75000"/>
              </a:lnSpc>
            </a:pPr>
            <a:r>
              <a:rPr lang="en-US" sz="1400"/>
              <a:t>A/B testing</a:t>
            </a:r>
          </a:p>
        </p:txBody>
      </p:sp>
      <p:sp>
        <p:nvSpPr>
          <p:cNvPr id="116743" name="TextBox 7"/>
          <p:cNvSpPr txBox="1">
            <a:spLocks noChangeArrowheads="1"/>
          </p:cNvSpPr>
          <p:nvPr/>
        </p:nvSpPr>
        <p:spPr bwMode="auto">
          <a:xfrm>
            <a:off x="1336675" y="1965325"/>
            <a:ext cx="754063" cy="269875"/>
          </a:xfrm>
          <a:prstGeom prst="rect">
            <a:avLst/>
          </a:prstGeom>
          <a:noFill/>
          <a:ln w="9525">
            <a:noFill/>
            <a:miter lim="800000"/>
            <a:headEnd/>
            <a:tailEnd/>
          </a:ln>
        </p:spPr>
        <p:txBody>
          <a:bodyPr>
            <a:spAutoFit/>
          </a:bodyPr>
          <a:lstStyle/>
          <a:p>
            <a:pPr>
              <a:lnSpc>
                <a:spcPct val="75000"/>
              </a:lnSpc>
            </a:pPr>
            <a:r>
              <a:rPr lang="en-US" sz="1400"/>
              <a:t>Now</a:t>
            </a:r>
          </a:p>
        </p:txBody>
      </p:sp>
      <p:sp>
        <p:nvSpPr>
          <p:cNvPr id="116744" name="TextBox 8"/>
          <p:cNvSpPr txBox="1">
            <a:spLocks noChangeArrowheads="1"/>
          </p:cNvSpPr>
          <p:nvPr/>
        </p:nvSpPr>
        <p:spPr bwMode="auto">
          <a:xfrm>
            <a:off x="6465888" y="1905000"/>
            <a:ext cx="1766887" cy="296863"/>
          </a:xfrm>
          <a:prstGeom prst="rect">
            <a:avLst/>
          </a:prstGeom>
          <a:noFill/>
          <a:ln w="9525">
            <a:noFill/>
            <a:miter lim="800000"/>
            <a:headEnd/>
            <a:tailEnd/>
          </a:ln>
        </p:spPr>
        <p:txBody>
          <a:bodyPr>
            <a:spAutoFit/>
          </a:bodyPr>
          <a:lstStyle/>
          <a:p>
            <a:pPr>
              <a:lnSpc>
                <a:spcPct val="75000"/>
              </a:lnSpc>
            </a:pPr>
            <a:r>
              <a:rPr lang="en-US" sz="1400"/>
              <a:t>After testing</a:t>
            </a:r>
          </a:p>
        </p:txBody>
      </p:sp>
      <p:pic>
        <p:nvPicPr>
          <p:cNvPr id="116745" name="Picture 1" descr="corus.gif"/>
          <p:cNvPicPr>
            <a:picLocks noChangeAspect="1"/>
          </p:cNvPicPr>
          <p:nvPr/>
        </p:nvPicPr>
        <p:blipFill>
          <a:blip r:embed="rId3"/>
          <a:srcRect/>
          <a:stretch>
            <a:fillRect/>
          </a:stretch>
        </p:blipFill>
        <p:spPr bwMode="auto">
          <a:xfrm>
            <a:off x="5214938" y="3465513"/>
            <a:ext cx="774700" cy="234950"/>
          </a:xfrm>
          <a:prstGeom prst="rect">
            <a:avLst/>
          </a:prstGeom>
          <a:noFill/>
          <a:ln w="9525">
            <a:noFill/>
            <a:miter lim="800000"/>
            <a:headEnd/>
            <a:tailEnd/>
          </a:ln>
        </p:spPr>
      </p:pic>
      <p:pic>
        <p:nvPicPr>
          <p:cNvPr id="116746" name="Picture 2"/>
          <p:cNvPicPr>
            <a:picLocks noChangeAspect="1"/>
          </p:cNvPicPr>
          <p:nvPr/>
        </p:nvPicPr>
        <p:blipFill>
          <a:blip r:embed="rId4"/>
          <a:srcRect t="76749"/>
          <a:stretch>
            <a:fillRect/>
          </a:stretch>
        </p:blipFill>
        <p:spPr bwMode="auto">
          <a:xfrm>
            <a:off x="5233988" y="3319463"/>
            <a:ext cx="735012" cy="115887"/>
          </a:xfrm>
          <a:prstGeom prst="rect">
            <a:avLst/>
          </a:prstGeom>
          <a:noFill/>
          <a:ln w="9525">
            <a:noFill/>
            <a:miter lim="800000"/>
            <a:headEnd/>
            <a:tailEnd/>
          </a:ln>
        </p:spPr>
      </p:pic>
      <p:pic>
        <p:nvPicPr>
          <p:cNvPr id="116747" name="Picture 1" descr="corus.gif"/>
          <p:cNvPicPr>
            <a:picLocks noChangeAspect="1"/>
          </p:cNvPicPr>
          <p:nvPr/>
        </p:nvPicPr>
        <p:blipFill>
          <a:blip r:embed="rId3"/>
          <a:srcRect/>
          <a:stretch>
            <a:fillRect/>
          </a:stretch>
        </p:blipFill>
        <p:spPr bwMode="auto">
          <a:xfrm>
            <a:off x="1327150" y="3427413"/>
            <a:ext cx="773113" cy="236537"/>
          </a:xfrm>
          <a:prstGeom prst="rect">
            <a:avLst/>
          </a:prstGeom>
          <a:noFill/>
          <a:ln w="9525">
            <a:noFill/>
            <a:miter lim="800000"/>
            <a:headEnd/>
            <a:tailEnd/>
          </a:ln>
        </p:spPr>
      </p:pic>
      <p:sp>
        <p:nvSpPr>
          <p:cNvPr id="116748" name="TextBox 5"/>
          <p:cNvSpPr txBox="1">
            <a:spLocks noChangeArrowheads="1"/>
          </p:cNvSpPr>
          <p:nvPr/>
        </p:nvSpPr>
        <p:spPr bwMode="auto">
          <a:xfrm>
            <a:off x="1425575" y="3435350"/>
            <a:ext cx="601663" cy="246063"/>
          </a:xfrm>
          <a:prstGeom prst="rect">
            <a:avLst/>
          </a:prstGeom>
          <a:noFill/>
          <a:ln w="9525">
            <a:noFill/>
            <a:miter lim="800000"/>
            <a:headEnd/>
            <a:tailEnd/>
          </a:ln>
        </p:spPr>
        <p:txBody>
          <a:bodyPr wrap="none">
            <a:spAutoFit/>
          </a:bodyPr>
          <a:lstStyle/>
          <a:p>
            <a:pPr>
              <a:lnSpc>
                <a:spcPct val="75000"/>
              </a:lnSpc>
            </a:pPr>
            <a:r>
              <a:rPr lang="en-US" sz="1200" i="1">
                <a:solidFill>
                  <a:schemeClr val="bg1"/>
                </a:solidFill>
              </a:rPr>
              <a:t>flash</a:t>
            </a:r>
          </a:p>
        </p:txBody>
      </p:sp>
      <p:pic>
        <p:nvPicPr>
          <p:cNvPr id="116749" name="Picture 16"/>
          <p:cNvPicPr>
            <a:picLocks noChangeAspect="1"/>
          </p:cNvPicPr>
          <p:nvPr/>
        </p:nvPicPr>
        <p:blipFill>
          <a:blip r:embed="rId4"/>
          <a:srcRect t="76749"/>
          <a:stretch>
            <a:fillRect/>
          </a:stretch>
        </p:blipFill>
        <p:spPr bwMode="auto">
          <a:xfrm>
            <a:off x="1339850" y="3270250"/>
            <a:ext cx="735013" cy="115888"/>
          </a:xfrm>
          <a:prstGeom prst="rect">
            <a:avLst/>
          </a:prstGeom>
          <a:noFill/>
          <a:ln w="9525">
            <a:noFill/>
            <a:miter lim="800000"/>
            <a:headEnd/>
            <a:tailEnd/>
          </a:ln>
        </p:spPr>
      </p:pic>
      <p:pic>
        <p:nvPicPr>
          <p:cNvPr id="116750" name="Picture 1" descr="corus.gif"/>
          <p:cNvPicPr>
            <a:picLocks noChangeAspect="1"/>
          </p:cNvPicPr>
          <p:nvPr/>
        </p:nvPicPr>
        <p:blipFill>
          <a:blip r:embed="rId3"/>
          <a:srcRect/>
          <a:stretch>
            <a:fillRect/>
          </a:stretch>
        </p:blipFill>
        <p:spPr bwMode="auto">
          <a:xfrm>
            <a:off x="3019425" y="3475038"/>
            <a:ext cx="773113" cy="236537"/>
          </a:xfrm>
          <a:prstGeom prst="rect">
            <a:avLst/>
          </a:prstGeom>
          <a:noFill/>
          <a:ln w="9525">
            <a:noFill/>
            <a:miter lim="800000"/>
            <a:headEnd/>
            <a:tailEnd/>
          </a:ln>
        </p:spPr>
      </p:pic>
      <p:sp>
        <p:nvSpPr>
          <p:cNvPr id="116751" name="TextBox 18"/>
          <p:cNvSpPr txBox="1">
            <a:spLocks noChangeArrowheads="1"/>
          </p:cNvSpPr>
          <p:nvPr/>
        </p:nvSpPr>
        <p:spPr bwMode="auto">
          <a:xfrm>
            <a:off x="3117850" y="3482975"/>
            <a:ext cx="601663" cy="246063"/>
          </a:xfrm>
          <a:prstGeom prst="rect">
            <a:avLst/>
          </a:prstGeom>
          <a:noFill/>
          <a:ln w="9525">
            <a:noFill/>
            <a:miter lim="800000"/>
            <a:headEnd/>
            <a:tailEnd/>
          </a:ln>
        </p:spPr>
        <p:txBody>
          <a:bodyPr wrap="none">
            <a:spAutoFit/>
          </a:bodyPr>
          <a:lstStyle/>
          <a:p>
            <a:pPr>
              <a:lnSpc>
                <a:spcPct val="75000"/>
              </a:lnSpc>
            </a:pPr>
            <a:r>
              <a:rPr lang="en-US" sz="1200" i="1">
                <a:solidFill>
                  <a:schemeClr val="bg1"/>
                </a:solidFill>
              </a:rPr>
              <a:t>flash</a:t>
            </a:r>
          </a:p>
        </p:txBody>
      </p:sp>
      <p:pic>
        <p:nvPicPr>
          <p:cNvPr id="116752" name="Picture 19"/>
          <p:cNvPicPr>
            <a:picLocks noChangeAspect="1"/>
          </p:cNvPicPr>
          <p:nvPr/>
        </p:nvPicPr>
        <p:blipFill>
          <a:blip r:embed="rId4"/>
          <a:srcRect t="76749"/>
          <a:stretch>
            <a:fillRect/>
          </a:stretch>
        </p:blipFill>
        <p:spPr bwMode="auto">
          <a:xfrm>
            <a:off x="3030538" y="3317875"/>
            <a:ext cx="735012" cy="115888"/>
          </a:xfrm>
          <a:prstGeom prst="rect">
            <a:avLst/>
          </a:prstGeom>
          <a:noFill/>
          <a:ln w="9525">
            <a:noFill/>
            <a:miter lim="800000"/>
            <a:headEnd/>
            <a:tailEnd/>
          </a:ln>
        </p:spPr>
      </p:pic>
      <p:sp>
        <p:nvSpPr>
          <p:cNvPr id="116753" name="Rectangle 6"/>
          <p:cNvSpPr>
            <a:spLocks noChangeArrowheads="1"/>
          </p:cNvSpPr>
          <p:nvPr/>
        </p:nvSpPr>
        <p:spPr bwMode="auto">
          <a:xfrm>
            <a:off x="1627188" y="5232400"/>
            <a:ext cx="1119187" cy="250825"/>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4" name="Rectangle 21"/>
          <p:cNvSpPr>
            <a:spLocks noChangeArrowheads="1"/>
          </p:cNvSpPr>
          <p:nvPr/>
        </p:nvSpPr>
        <p:spPr bwMode="auto">
          <a:xfrm>
            <a:off x="2989263" y="4357688"/>
            <a:ext cx="788987" cy="153987"/>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5" name="Rectangle 22"/>
          <p:cNvSpPr>
            <a:spLocks noChangeArrowheads="1"/>
          </p:cNvSpPr>
          <p:nvPr/>
        </p:nvSpPr>
        <p:spPr bwMode="auto">
          <a:xfrm>
            <a:off x="4314825" y="2243138"/>
            <a:ext cx="460375" cy="2427287"/>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6" name="Rectangle 23"/>
          <p:cNvSpPr>
            <a:spLocks noChangeArrowheads="1"/>
          </p:cNvSpPr>
          <p:nvPr/>
        </p:nvSpPr>
        <p:spPr bwMode="auto">
          <a:xfrm>
            <a:off x="4013200" y="3071813"/>
            <a:ext cx="1012825" cy="1311275"/>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7" name="Rectangle 24"/>
          <p:cNvSpPr>
            <a:spLocks noChangeArrowheads="1"/>
          </p:cNvSpPr>
          <p:nvPr/>
        </p:nvSpPr>
        <p:spPr bwMode="auto">
          <a:xfrm>
            <a:off x="4165600" y="4697413"/>
            <a:ext cx="682625" cy="88900"/>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8" name="Rectangle 25"/>
          <p:cNvSpPr>
            <a:spLocks noChangeArrowheads="1"/>
          </p:cNvSpPr>
          <p:nvPr/>
        </p:nvSpPr>
        <p:spPr bwMode="auto">
          <a:xfrm>
            <a:off x="5273675" y="4344988"/>
            <a:ext cx="788988" cy="152400"/>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59" name="TextBox 7"/>
          <p:cNvSpPr txBox="1">
            <a:spLocks noChangeArrowheads="1"/>
          </p:cNvSpPr>
          <p:nvPr/>
        </p:nvSpPr>
        <p:spPr bwMode="auto">
          <a:xfrm>
            <a:off x="2840038" y="4333875"/>
            <a:ext cx="1446212" cy="250825"/>
          </a:xfrm>
          <a:prstGeom prst="rect">
            <a:avLst/>
          </a:prstGeom>
          <a:noFill/>
          <a:ln w="9525">
            <a:noFill/>
            <a:miter lim="800000"/>
            <a:headEnd/>
            <a:tailEnd/>
          </a:ln>
        </p:spPr>
        <p:txBody>
          <a:bodyPr>
            <a:spAutoFit/>
          </a:bodyPr>
          <a:lstStyle/>
          <a:p>
            <a:pPr>
              <a:lnSpc>
                <a:spcPct val="75000"/>
              </a:lnSpc>
            </a:pPr>
            <a:r>
              <a:rPr lang="en-US" sz="1300" b="0"/>
              <a:t>Example: </a:t>
            </a:r>
            <a:r>
              <a:rPr lang="en-US" sz="1300"/>
              <a:t>15%</a:t>
            </a:r>
          </a:p>
        </p:txBody>
      </p:sp>
      <p:sp>
        <p:nvSpPr>
          <p:cNvPr id="116760" name="TextBox 27"/>
          <p:cNvSpPr txBox="1">
            <a:spLocks noChangeArrowheads="1"/>
          </p:cNvSpPr>
          <p:nvPr/>
        </p:nvSpPr>
        <p:spPr bwMode="auto">
          <a:xfrm>
            <a:off x="5084763" y="4332288"/>
            <a:ext cx="1554162" cy="250825"/>
          </a:xfrm>
          <a:prstGeom prst="rect">
            <a:avLst/>
          </a:prstGeom>
          <a:noFill/>
          <a:ln w="9525">
            <a:noFill/>
            <a:miter lim="800000"/>
            <a:headEnd/>
            <a:tailEnd/>
          </a:ln>
        </p:spPr>
        <p:txBody>
          <a:bodyPr>
            <a:spAutoFit/>
          </a:bodyPr>
          <a:lstStyle/>
          <a:p>
            <a:pPr>
              <a:lnSpc>
                <a:spcPct val="75000"/>
              </a:lnSpc>
            </a:pPr>
            <a:r>
              <a:rPr lang="en-US" sz="1300" b="0"/>
              <a:t>Example: </a:t>
            </a:r>
            <a:r>
              <a:rPr lang="en-US" sz="1300"/>
              <a:t>85%</a:t>
            </a:r>
          </a:p>
        </p:txBody>
      </p:sp>
      <p:sp>
        <p:nvSpPr>
          <p:cNvPr id="116761" name="Rectangle 28"/>
          <p:cNvSpPr>
            <a:spLocks noChangeArrowheads="1"/>
          </p:cNvSpPr>
          <p:nvPr/>
        </p:nvSpPr>
        <p:spPr bwMode="auto">
          <a:xfrm>
            <a:off x="6186488" y="5281613"/>
            <a:ext cx="1027112" cy="169862"/>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
        <p:nvSpPr>
          <p:cNvPr id="116762" name="TextBox 11"/>
          <p:cNvSpPr txBox="1">
            <a:spLocks noChangeArrowheads="1"/>
          </p:cNvSpPr>
          <p:nvPr/>
        </p:nvSpPr>
        <p:spPr bwMode="auto">
          <a:xfrm>
            <a:off x="6492875" y="5238750"/>
            <a:ext cx="1477963" cy="250825"/>
          </a:xfrm>
          <a:prstGeom prst="rect">
            <a:avLst/>
          </a:prstGeom>
          <a:noFill/>
          <a:ln w="9525">
            <a:noFill/>
            <a:miter lim="800000"/>
            <a:headEnd/>
            <a:tailEnd/>
          </a:ln>
        </p:spPr>
        <p:txBody>
          <a:bodyPr>
            <a:spAutoFit/>
          </a:bodyPr>
          <a:lstStyle/>
          <a:p>
            <a:pPr>
              <a:lnSpc>
                <a:spcPct val="75000"/>
              </a:lnSpc>
            </a:pPr>
            <a:r>
              <a:rPr lang="en-US" sz="1300">
                <a:solidFill>
                  <a:srgbClr val="0080FF"/>
                </a:solidFill>
              </a:rPr>
              <a:t>Increase in CTR</a:t>
            </a:r>
          </a:p>
        </p:txBody>
      </p:sp>
      <p:pic>
        <p:nvPicPr>
          <p:cNvPr id="116763" name="Picture 1" descr="corus.gif"/>
          <p:cNvPicPr>
            <a:picLocks noChangeAspect="1"/>
          </p:cNvPicPr>
          <p:nvPr/>
        </p:nvPicPr>
        <p:blipFill>
          <a:blip r:embed="rId3"/>
          <a:srcRect/>
          <a:stretch>
            <a:fillRect/>
          </a:stretch>
        </p:blipFill>
        <p:spPr bwMode="auto">
          <a:xfrm>
            <a:off x="6778625" y="3452813"/>
            <a:ext cx="773113" cy="234950"/>
          </a:xfrm>
          <a:prstGeom prst="rect">
            <a:avLst/>
          </a:prstGeom>
          <a:noFill/>
          <a:ln w="9525">
            <a:noFill/>
            <a:miter lim="800000"/>
            <a:headEnd/>
            <a:tailEnd/>
          </a:ln>
        </p:spPr>
      </p:pic>
      <p:pic>
        <p:nvPicPr>
          <p:cNvPr id="116764" name="Picture 30"/>
          <p:cNvPicPr>
            <a:picLocks noChangeAspect="1"/>
          </p:cNvPicPr>
          <p:nvPr/>
        </p:nvPicPr>
        <p:blipFill>
          <a:blip r:embed="rId4"/>
          <a:srcRect t="76749"/>
          <a:stretch>
            <a:fillRect/>
          </a:stretch>
        </p:blipFill>
        <p:spPr bwMode="auto">
          <a:xfrm>
            <a:off x="6796088" y="3306763"/>
            <a:ext cx="735012" cy="115887"/>
          </a:xfrm>
          <a:prstGeom prst="rect">
            <a:avLst/>
          </a:prstGeom>
          <a:noFill/>
          <a:ln w="9525">
            <a:noFill/>
            <a:miter lim="800000"/>
            <a:headEnd/>
            <a:tailEnd/>
          </a:ln>
        </p:spPr>
      </p:pic>
      <p:pic>
        <p:nvPicPr>
          <p:cNvPr id="116765" name="Picture 8" descr="secondpage.tiff"/>
          <p:cNvPicPr>
            <a:picLocks noChangeAspect="1"/>
          </p:cNvPicPr>
          <p:nvPr/>
        </p:nvPicPr>
        <p:blipFill>
          <a:blip r:embed="rId5"/>
          <a:srcRect t="10149" b="2277"/>
          <a:stretch>
            <a:fillRect/>
          </a:stretch>
        </p:blipFill>
        <p:spPr bwMode="auto">
          <a:xfrm>
            <a:off x="4171950" y="4981575"/>
            <a:ext cx="738188" cy="506413"/>
          </a:xfrm>
          <a:prstGeom prst="rect">
            <a:avLst/>
          </a:prstGeom>
          <a:noFill/>
          <a:ln w="9525">
            <a:noFill/>
            <a:miter lim="800000"/>
            <a:headEnd/>
            <a:tailEnd/>
          </a:ln>
        </p:spPr>
      </p:pic>
      <p:sp>
        <p:nvSpPr>
          <p:cNvPr id="116766" name="TextBox 11"/>
          <p:cNvSpPr txBox="1">
            <a:spLocks noChangeArrowheads="1"/>
          </p:cNvSpPr>
          <p:nvPr/>
        </p:nvSpPr>
        <p:spPr bwMode="auto">
          <a:xfrm>
            <a:off x="1308100" y="5268913"/>
            <a:ext cx="1179513" cy="250825"/>
          </a:xfrm>
          <a:prstGeom prst="rect">
            <a:avLst/>
          </a:prstGeom>
          <a:noFill/>
          <a:ln w="9525">
            <a:noFill/>
            <a:miter lim="800000"/>
            <a:headEnd/>
            <a:tailEnd/>
          </a:ln>
        </p:spPr>
        <p:txBody>
          <a:bodyPr>
            <a:spAutoFit/>
          </a:bodyPr>
          <a:lstStyle/>
          <a:p>
            <a:pPr>
              <a:lnSpc>
                <a:spcPct val="75000"/>
              </a:lnSpc>
            </a:pPr>
            <a:r>
              <a:rPr lang="en-US" sz="1300">
                <a:solidFill>
                  <a:srgbClr val="0080FF"/>
                </a:solidFill>
              </a:rPr>
              <a:t>Low CTR</a:t>
            </a:r>
          </a:p>
        </p:txBody>
      </p:sp>
      <p:sp>
        <p:nvSpPr>
          <p:cNvPr id="116767" name="Rounded Rectangle 34"/>
          <p:cNvSpPr>
            <a:spLocks noChangeArrowheads="1"/>
          </p:cNvSpPr>
          <p:nvPr/>
        </p:nvSpPr>
        <p:spPr bwMode="auto">
          <a:xfrm>
            <a:off x="825500" y="6021388"/>
            <a:ext cx="7366000" cy="490537"/>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116768" name="TextBox 35"/>
          <p:cNvSpPr txBox="1">
            <a:spLocks noChangeArrowheads="1"/>
          </p:cNvSpPr>
          <p:nvPr/>
        </p:nvSpPr>
        <p:spPr bwMode="auto">
          <a:xfrm>
            <a:off x="863600" y="6064250"/>
            <a:ext cx="7364413" cy="427038"/>
          </a:xfrm>
          <a:prstGeom prst="rect">
            <a:avLst/>
          </a:prstGeom>
          <a:noFill/>
          <a:ln w="9525">
            <a:noFill/>
            <a:miter lim="800000"/>
            <a:headEnd/>
            <a:tailEnd/>
          </a:ln>
        </p:spPr>
        <p:txBody>
          <a:bodyPr>
            <a:spAutoFit/>
          </a:bodyPr>
          <a:lstStyle/>
          <a:p>
            <a:pPr>
              <a:lnSpc>
                <a:spcPct val="90000"/>
              </a:lnSpc>
            </a:pPr>
            <a:r>
              <a:rPr lang="en-US" sz="1200"/>
              <a:t>Click through rate</a:t>
            </a:r>
            <a:r>
              <a:rPr lang="en-US" sz="1200" b="0"/>
              <a:t> is the rate (expressed in a percentage) at which users click on a link to your page from a search engine results page.</a:t>
            </a:r>
          </a:p>
        </p:txBody>
      </p:sp>
      <p:sp>
        <p:nvSpPr>
          <p:cNvPr id="116769" name="Rectangle 36"/>
          <p:cNvSpPr>
            <a:spLocks noChangeArrowheads="1"/>
          </p:cNvSpPr>
          <p:nvPr/>
        </p:nvSpPr>
        <p:spPr bwMode="auto">
          <a:xfrm>
            <a:off x="6875463" y="2239963"/>
            <a:ext cx="427037" cy="469900"/>
          </a:xfrm>
          <a:prstGeom prst="rect">
            <a:avLst/>
          </a:prstGeom>
          <a:solidFill>
            <a:schemeClr val="bg1"/>
          </a:solidFill>
          <a:ln w="9525" algn="ctr">
            <a:noFill/>
            <a:round/>
            <a:headEnd/>
            <a:tailEnd/>
          </a:ln>
        </p:spPr>
        <p:txBody>
          <a:bodyPr anchor="ctr"/>
          <a:lstStyle/>
          <a:p>
            <a:pPr>
              <a:lnSpc>
                <a:spcPct val="75000"/>
              </a:lnSpc>
            </a:pPr>
            <a:endParaRPr lang="en-US" b="0">
              <a:solidFill>
                <a:srgbClr val="000000"/>
              </a:solidFill>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81000" y="117475"/>
            <a:ext cx="8104188" cy="946150"/>
          </a:xfrm>
        </p:spPr>
        <p:txBody>
          <a:bodyPr/>
          <a:lstStyle/>
          <a:p>
            <a:r>
              <a:rPr lang="en-US" smtClean="0">
                <a:solidFill>
                  <a:schemeClr val="bg1"/>
                </a:solidFill>
                <a:cs typeface="ＭＳ Ｐゴシック"/>
              </a:rPr>
              <a:t>Recommendation #1B: Create Animated Slides like Genomic Health</a:t>
            </a:r>
          </a:p>
        </p:txBody>
      </p:sp>
      <p:sp>
        <p:nvSpPr>
          <p:cNvPr id="117762" name="Content Placeholder 2"/>
          <p:cNvSpPr>
            <a:spLocks noGrp="1"/>
          </p:cNvSpPr>
          <p:nvPr>
            <p:ph idx="1"/>
          </p:nvPr>
        </p:nvSpPr>
        <p:spPr/>
        <p:txBody>
          <a:bodyPr/>
          <a:lstStyle/>
          <a:p>
            <a:r>
              <a:rPr lang="en-US" smtClean="0">
                <a:cs typeface="ＭＳ Ｐゴシック"/>
              </a:rPr>
              <a:t>Create slideshow style homepage and A/B test to measure consumer preference</a:t>
            </a:r>
          </a:p>
          <a:p>
            <a:endParaRPr lang="en-US" smtClean="0">
              <a:cs typeface="ＭＳ Ｐゴシック"/>
            </a:endParaRPr>
          </a:p>
        </p:txBody>
      </p:sp>
      <p:sp>
        <p:nvSpPr>
          <p:cNvPr id="117763" name="Slide Number Placeholder 3"/>
          <p:cNvSpPr>
            <a:spLocks noGrp="1"/>
          </p:cNvSpPr>
          <p:nvPr>
            <p:ph type="sldNum" sz="quarter" idx="10"/>
          </p:nvPr>
        </p:nvSpPr>
        <p:spPr>
          <a:noFill/>
        </p:spPr>
        <p:txBody>
          <a:bodyPr/>
          <a:lstStyle/>
          <a:p>
            <a:fld id="{BA6EE508-18D1-473E-AA9B-326C43A1FDE6}" type="slidenum">
              <a:rPr lang="en-US" smtClean="0">
                <a:latin typeface="Arial" charset="0"/>
                <a:ea typeface="ＭＳ Ｐゴシック"/>
                <a:cs typeface="ＭＳ Ｐゴシック"/>
              </a:rPr>
              <a:pPr/>
              <a:t>33</a:t>
            </a:fld>
            <a:endParaRPr lang="en-US" smtClean="0">
              <a:latin typeface="Arial" charset="0"/>
              <a:ea typeface="ＭＳ Ｐゴシック"/>
              <a:cs typeface="ＭＳ Ｐゴシック"/>
            </a:endParaRPr>
          </a:p>
        </p:txBody>
      </p:sp>
      <p:sp>
        <p:nvSpPr>
          <p:cNvPr id="11776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pic>
        <p:nvPicPr>
          <p:cNvPr id="6" name="Shape">
            <a:hlinkClick r:id="" action="ppaction://media"/>
          </p:cNvPr>
          <p:cNvPicPr>
            <a:picLocks noRot="1" noChangeAspect="1"/>
          </p:cNvPicPr>
          <p:nvPr>
            <a:videoFile r:link="rId1"/>
          </p:nvPr>
        </p:nvPicPr>
        <p:blipFill>
          <a:blip r:embed="rId3"/>
          <a:srcRect/>
          <a:stretch>
            <a:fillRect/>
          </a:stretch>
        </p:blipFill>
        <p:spPr bwMode="auto">
          <a:xfrm>
            <a:off x="822325" y="1863725"/>
            <a:ext cx="7299325" cy="4554538"/>
          </a:xfrm>
          <a:prstGeom prst="rect">
            <a:avLst/>
          </a:prstGeom>
          <a:noFill/>
          <a:ln w="9525">
            <a:noFill/>
            <a:miter lim="800000"/>
            <a:headEnd/>
            <a:tailEnd/>
          </a:ln>
        </p:spPr>
      </p:pic>
      <p:sp>
        <p:nvSpPr>
          <p:cNvPr id="7" name="Rectangle 6"/>
          <p:cNvSpPr>
            <a:spLocks noChangeArrowheads="1"/>
          </p:cNvSpPr>
          <p:nvPr/>
        </p:nvSpPr>
        <p:spPr bwMode="auto">
          <a:xfrm>
            <a:off x="4116388" y="4903788"/>
            <a:ext cx="685800" cy="207962"/>
          </a:xfrm>
          <a:prstGeom prst="rect">
            <a:avLst/>
          </a:prstGeom>
          <a:noFill/>
          <a:ln w="28575">
            <a:solidFill>
              <a:schemeClr val="accent1"/>
            </a:solidFill>
            <a:round/>
            <a:headEnd/>
            <a:tailEnd/>
          </a:ln>
        </p:spPr>
        <p:txBody>
          <a:bodyPr anchor="ctr"/>
          <a:lstStyle/>
          <a:p>
            <a:pPr>
              <a:lnSpc>
                <a:spcPct val="75000"/>
              </a:lnSpc>
            </a:pPr>
            <a:endParaRPr lang="en-US" b="0">
              <a:solidFill>
                <a:srgbClr val="0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90" fill="hold"/>
                                        <p:tgtEl>
                                          <p:spTgt spid="6"/>
                                        </p:tgtEl>
                                      </p:cBhvr>
                                    </p:cmd>
                                  </p:childTnLst>
                                </p:cTn>
                              </p:par>
                            </p:childTnLst>
                          </p:cTn>
                        </p:par>
                        <p:par>
                          <p:cTn id="7" fill="hold">
                            <p:stCondLst>
                              <p:cond delay="1879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3"/>
          <p:cNvSpPr>
            <a:spLocks noGrp="1"/>
          </p:cNvSpPr>
          <p:nvPr>
            <p:ph type="sldNum" sz="quarter" idx="10"/>
          </p:nvPr>
        </p:nvSpPr>
        <p:spPr>
          <a:noFill/>
        </p:spPr>
        <p:txBody>
          <a:bodyPr/>
          <a:lstStyle/>
          <a:p>
            <a:fld id="{D92793C6-B351-4A02-9974-2D7EDD7F9568}" type="slidenum">
              <a:rPr lang="en-US" smtClean="0">
                <a:latin typeface="Arial" charset="0"/>
                <a:ea typeface="ＭＳ Ｐゴシック"/>
                <a:cs typeface="ＭＳ Ｐゴシック"/>
              </a:rPr>
              <a:pPr/>
              <a:t>34</a:t>
            </a:fld>
            <a:endParaRPr lang="en-US" smtClean="0">
              <a:latin typeface="Arial" charset="0"/>
              <a:ea typeface="ＭＳ Ｐゴシック"/>
              <a:cs typeface="ＭＳ Ｐゴシック"/>
            </a:endParaRPr>
          </a:p>
        </p:txBody>
      </p:sp>
      <p:sp>
        <p:nvSpPr>
          <p:cNvPr id="11878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18787" name="Rectangle 8"/>
          <p:cNvSpPr>
            <a:spLocks noGrp="1" noChangeArrowheads="1"/>
          </p:cNvSpPr>
          <p:nvPr>
            <p:ph type="title"/>
          </p:nvPr>
        </p:nvSpPr>
        <p:spPr>
          <a:xfrm>
            <a:off x="381000" y="152400"/>
            <a:ext cx="8077200" cy="946150"/>
          </a:xfrm>
        </p:spPr>
        <p:txBody>
          <a:bodyPr/>
          <a:lstStyle/>
          <a:p>
            <a:pPr eaLnBrk="1" hangingPunct="1"/>
            <a:r>
              <a:rPr lang="en-US" smtClean="0">
                <a:solidFill>
                  <a:srgbClr val="FFFFFF"/>
                </a:solidFill>
                <a:cs typeface="Arial" charset="0"/>
              </a:rPr>
              <a:t>Factors Important For Ranking Highly In Search Engine Results</a:t>
            </a:r>
          </a:p>
        </p:txBody>
      </p:sp>
      <p:sp>
        <p:nvSpPr>
          <p:cNvPr id="118788" name="Rectangle 3"/>
          <p:cNvSpPr>
            <a:spLocks noChangeArrowheads="1"/>
          </p:cNvSpPr>
          <p:nvPr/>
        </p:nvSpPr>
        <p:spPr bwMode="auto">
          <a:xfrm>
            <a:off x="4275138" y="1271588"/>
            <a:ext cx="4054475" cy="5264150"/>
          </a:xfrm>
          <a:prstGeom prst="rect">
            <a:avLst/>
          </a:prstGeom>
          <a:noFill/>
          <a:ln w="9525">
            <a:noFill/>
            <a:miter lim="800000"/>
            <a:headEnd/>
            <a:tailEnd/>
          </a:ln>
        </p:spPr>
        <p:txBody>
          <a:bodyPr>
            <a:spAutoFit/>
          </a:bodyPr>
          <a:lstStyle/>
          <a:p>
            <a:pPr marL="342900" indent="-342900">
              <a:buFontTx/>
              <a:buAutoNum type="arabicPeriod"/>
            </a:pPr>
            <a:r>
              <a:rPr lang="en-US" sz="1400"/>
              <a:t>Page Level Link Metrics</a:t>
            </a:r>
            <a:r>
              <a:rPr lang="en-US" sz="1400" b="0"/>
              <a:t> This is the number of incoming links to a page. Search engines look at the quantity of unique incoming links as well as the topical relevance of the linking pages.</a:t>
            </a:r>
          </a:p>
          <a:p>
            <a:pPr marL="342900" indent="-342900">
              <a:buFontTx/>
              <a:buAutoNum type="arabicPeriod"/>
            </a:pPr>
            <a:r>
              <a:rPr lang="en-US" sz="1400"/>
              <a:t>Domain Level Link Authority Features</a:t>
            </a:r>
            <a:r>
              <a:rPr lang="en-US" sz="1400" b="0"/>
              <a:t> This is the number of incoming links to a domain as a whole.</a:t>
            </a:r>
          </a:p>
          <a:p>
            <a:pPr marL="342900" indent="-342900">
              <a:buFontTx/>
              <a:buAutoNum type="arabicPeriod"/>
            </a:pPr>
            <a:r>
              <a:rPr lang="en-US" sz="1400"/>
              <a:t>Page Level Keyword Usage</a:t>
            </a:r>
            <a:r>
              <a:rPr lang="en-US" sz="1400" b="0"/>
              <a:t> This refers to keywords in the HTML of your page. In order for your site to be indexed properly for search, you should be using keywords in the following: H1 Headings tags, HTML Page Titles, Meta Description, URLs, Images file names and ALT tags</a:t>
            </a:r>
          </a:p>
          <a:p>
            <a:pPr marL="342900" indent="-342900">
              <a:buFontTx/>
              <a:buAutoNum type="arabicPeriod"/>
            </a:pPr>
            <a:r>
              <a:rPr lang="en-US" sz="1400"/>
              <a:t>Domain Level Keyword Usage</a:t>
            </a:r>
            <a:r>
              <a:rPr lang="en-US" sz="1400" b="0"/>
              <a:t> As noted above, keywords should be used in your URLs.</a:t>
            </a:r>
          </a:p>
          <a:p>
            <a:pPr marL="342900" indent="-342900">
              <a:buFontTx/>
              <a:buAutoNum type="arabicPeriod"/>
            </a:pPr>
            <a:r>
              <a:rPr lang="en-US" sz="1400"/>
              <a:t>Page Level Social Metrics</a:t>
            </a:r>
            <a:r>
              <a:rPr lang="en-US" sz="1400" b="0"/>
              <a:t> Social media platforms are playing an increasingly important role in SEO. When asked about the future of search, the majority of respondents believe that social metrics will increase in importance.</a:t>
            </a:r>
          </a:p>
        </p:txBody>
      </p:sp>
      <p:sp>
        <p:nvSpPr>
          <p:cNvPr id="118789" name="TextBox 7"/>
          <p:cNvSpPr txBox="1">
            <a:spLocks noChangeArrowheads="1"/>
          </p:cNvSpPr>
          <p:nvPr/>
        </p:nvSpPr>
        <p:spPr bwMode="auto">
          <a:xfrm>
            <a:off x="981075" y="6372225"/>
            <a:ext cx="2940050" cy="214313"/>
          </a:xfrm>
          <a:prstGeom prst="rect">
            <a:avLst/>
          </a:prstGeom>
          <a:noFill/>
          <a:ln w="9525">
            <a:noFill/>
            <a:miter lim="800000"/>
            <a:headEnd/>
            <a:tailEnd/>
          </a:ln>
        </p:spPr>
        <p:txBody>
          <a:bodyPr>
            <a:spAutoFit/>
          </a:bodyPr>
          <a:lstStyle/>
          <a:p>
            <a:pPr>
              <a:lnSpc>
                <a:spcPct val="75000"/>
              </a:lnSpc>
            </a:pPr>
            <a:r>
              <a:rPr lang="en-US" sz="1000" b="0"/>
              <a:t>* SEOmoz 2011 Search Ranking Factors</a:t>
            </a:r>
          </a:p>
        </p:txBody>
      </p:sp>
      <p:sp>
        <p:nvSpPr>
          <p:cNvPr id="118790" name="Rectangle 1"/>
          <p:cNvSpPr>
            <a:spLocks noChangeArrowheads="1"/>
          </p:cNvSpPr>
          <p:nvPr/>
        </p:nvSpPr>
        <p:spPr bwMode="auto">
          <a:xfrm>
            <a:off x="4329113" y="1312863"/>
            <a:ext cx="3957637" cy="1703387"/>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
        <p:nvSpPr>
          <p:cNvPr id="118791" name="Rectangle 8"/>
          <p:cNvSpPr>
            <a:spLocks noChangeArrowheads="1"/>
          </p:cNvSpPr>
          <p:nvPr/>
        </p:nvSpPr>
        <p:spPr bwMode="auto">
          <a:xfrm>
            <a:off x="4311650" y="5157788"/>
            <a:ext cx="3922713" cy="1339850"/>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pic>
        <p:nvPicPr>
          <p:cNvPr id="118792" name="Picture 9" descr="factors.png"/>
          <p:cNvPicPr>
            <a:picLocks noChangeAspect="1"/>
          </p:cNvPicPr>
          <p:nvPr/>
        </p:nvPicPr>
        <p:blipFill>
          <a:blip r:embed="rId3"/>
          <a:srcRect l="2026" t="2914" r="2280" b="6232"/>
          <a:stretch>
            <a:fillRect/>
          </a:stretch>
        </p:blipFill>
        <p:spPr bwMode="auto">
          <a:xfrm>
            <a:off x="242888" y="1587500"/>
            <a:ext cx="4000500" cy="43386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381000" y="74613"/>
            <a:ext cx="8550275" cy="946150"/>
          </a:xfrm>
        </p:spPr>
        <p:txBody>
          <a:bodyPr/>
          <a:lstStyle/>
          <a:p>
            <a:r>
              <a:rPr lang="en-US" smtClean="0">
                <a:solidFill>
                  <a:schemeClr val="bg1"/>
                </a:solidFill>
                <a:cs typeface="ＭＳ Ｐゴシック"/>
              </a:rPr>
              <a:t>Off-Page SEO Recommendation: Social Media &amp; Inbound Linking</a:t>
            </a:r>
          </a:p>
        </p:txBody>
      </p:sp>
      <p:sp>
        <p:nvSpPr>
          <p:cNvPr id="120834" name="Content Placeholder 2"/>
          <p:cNvSpPr>
            <a:spLocks noGrp="1"/>
          </p:cNvSpPr>
          <p:nvPr>
            <p:ph idx="1"/>
          </p:nvPr>
        </p:nvSpPr>
        <p:spPr/>
        <p:txBody>
          <a:bodyPr/>
          <a:lstStyle/>
          <a:p>
            <a:pPr>
              <a:buFontTx/>
              <a:buNone/>
            </a:pPr>
            <a:r>
              <a:rPr lang="en-US" sz="1800" smtClean="0">
                <a:cs typeface="ＭＳ Ｐゴシック"/>
              </a:rPr>
              <a:t>Social Media Industry Benchmarking</a:t>
            </a:r>
          </a:p>
          <a:p>
            <a:pPr lvl="1"/>
            <a:r>
              <a:rPr lang="en-US" sz="1600" smtClean="0"/>
              <a:t>Take a look at the social media strategies and efforts of other biotech/pharmas (great college internship project).</a:t>
            </a:r>
          </a:p>
          <a:p>
            <a:pPr lvl="1"/>
            <a:r>
              <a:rPr lang="en-US" sz="1600" smtClean="0"/>
              <a:t>Look at channels, content of posts, regularity, engagement, interaction, and management.</a:t>
            </a:r>
          </a:p>
          <a:p>
            <a:pPr lvl="1"/>
            <a:r>
              <a:rPr lang="en-US" sz="1600" smtClean="0"/>
              <a:t>Consider regular posts on Twitter and Facebook either about cardiology or more specifically about CardioDx and Corus CAD but carefully monitor to be FDA compliant (especially for any interactions).</a:t>
            </a:r>
          </a:p>
          <a:p>
            <a:pPr>
              <a:buFontTx/>
              <a:buNone/>
            </a:pPr>
            <a:r>
              <a:rPr lang="en-US" sz="1800" smtClean="0">
                <a:cs typeface="ＭＳ Ｐゴシック"/>
              </a:rPr>
              <a:t>Inbound Linking Strategy</a:t>
            </a:r>
          </a:p>
          <a:p>
            <a:pPr lvl="1"/>
            <a:r>
              <a:rPr lang="en-US" sz="1600" smtClean="0"/>
              <a:t>A big way of increasing site rankings is to get referral traffic from other sites, especially influential or high quality ones.</a:t>
            </a:r>
          </a:p>
          <a:p>
            <a:pPr lvl="1"/>
            <a:r>
              <a:rPr lang="en-US" sz="1600" smtClean="0"/>
              <a:t>Reaching out to influential sites through the CardioDx PR and marketing team as well as generating as much PR as possible. (It</a:t>
            </a:r>
            <a:r>
              <a:rPr lang="en-US" altLang="en-US" sz="1600" smtClean="0"/>
              <a:t>’</a:t>
            </a:r>
            <a:r>
              <a:rPr lang="en-US" sz="1600" smtClean="0"/>
              <a:t>s important to announce the article/mention on CardioDx.com and link back to their site as well. Outbound links aid in SEO rankings as well.)</a:t>
            </a:r>
          </a:p>
          <a:p>
            <a:pPr lvl="1"/>
            <a:r>
              <a:rPr lang="en-US" sz="1600" smtClean="0"/>
              <a:t>Don’t pay for inbound links – Google will penalize you if they find you on link aggregator sites – and most reputable sites will not do it. Exceptions include exchanging a charity donation for a mention on their website (still ok for SEO) but must be handled delicately.</a:t>
            </a:r>
          </a:p>
          <a:p>
            <a:endParaRPr lang="en-US" sz="1800" smtClean="0">
              <a:cs typeface="ＭＳ Ｐゴシック"/>
            </a:endParaRPr>
          </a:p>
        </p:txBody>
      </p:sp>
      <p:sp>
        <p:nvSpPr>
          <p:cNvPr id="120835" name="Slide Number Placeholder 3"/>
          <p:cNvSpPr>
            <a:spLocks noGrp="1"/>
          </p:cNvSpPr>
          <p:nvPr>
            <p:ph type="sldNum" sz="quarter" idx="10"/>
          </p:nvPr>
        </p:nvSpPr>
        <p:spPr>
          <a:noFill/>
        </p:spPr>
        <p:txBody>
          <a:bodyPr/>
          <a:lstStyle/>
          <a:p>
            <a:fld id="{0446ACBA-D2A7-4E58-A70B-ADEDEA492B3E}" type="slidenum">
              <a:rPr lang="en-US" smtClean="0">
                <a:latin typeface="Arial" charset="0"/>
                <a:ea typeface="ＭＳ Ｐゴシック"/>
                <a:cs typeface="ＭＳ Ｐゴシック"/>
              </a:rPr>
              <a:pPr/>
              <a:t>35</a:t>
            </a:fld>
            <a:endParaRPr lang="en-US" smtClean="0">
              <a:latin typeface="Arial" charset="0"/>
              <a:ea typeface="ＭＳ Ｐゴシック"/>
              <a:cs typeface="ＭＳ Ｐゴシック"/>
            </a:endParaRPr>
          </a:p>
        </p:txBody>
      </p:sp>
      <p:sp>
        <p:nvSpPr>
          <p:cNvPr id="12083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3"/>
          <p:cNvSpPr>
            <a:spLocks noGrp="1"/>
          </p:cNvSpPr>
          <p:nvPr>
            <p:ph type="sldNum" sz="quarter" idx="10"/>
          </p:nvPr>
        </p:nvSpPr>
        <p:spPr>
          <a:noFill/>
        </p:spPr>
        <p:txBody>
          <a:bodyPr/>
          <a:lstStyle/>
          <a:p>
            <a:fld id="{063D4BB4-37EA-44CD-B6E2-154931FB6DB9}" type="slidenum">
              <a:rPr lang="en-US" smtClean="0">
                <a:latin typeface="Arial" charset="0"/>
                <a:ea typeface="ＭＳ Ｐゴシック"/>
                <a:cs typeface="ＭＳ Ｐゴシック"/>
              </a:rPr>
              <a:pPr/>
              <a:t>36</a:t>
            </a:fld>
            <a:endParaRPr lang="en-US" smtClean="0">
              <a:latin typeface="Arial" charset="0"/>
              <a:ea typeface="ＭＳ Ｐゴシック"/>
              <a:cs typeface="ＭＳ Ｐゴシック"/>
            </a:endParaRPr>
          </a:p>
        </p:txBody>
      </p:sp>
      <p:sp>
        <p:nvSpPr>
          <p:cNvPr id="122882"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22883" name="Rectangle 14"/>
          <p:cNvSpPr>
            <a:spLocks noGrp="1" noChangeArrowheads="1"/>
          </p:cNvSpPr>
          <p:nvPr>
            <p:ph type="title"/>
          </p:nvPr>
        </p:nvSpPr>
        <p:spPr/>
        <p:txBody>
          <a:bodyPr/>
          <a:lstStyle/>
          <a:p>
            <a:pPr eaLnBrk="1" hangingPunct="1"/>
            <a:r>
              <a:rPr lang="en-US" smtClean="0">
                <a:solidFill>
                  <a:srgbClr val="FFFFFF"/>
                </a:solidFill>
                <a:cs typeface="ＭＳ Ｐゴシック"/>
              </a:rPr>
              <a:t>Summary</a:t>
            </a:r>
          </a:p>
        </p:txBody>
      </p:sp>
      <p:sp>
        <p:nvSpPr>
          <p:cNvPr id="122884" name="Rectangle 15"/>
          <p:cNvSpPr>
            <a:spLocks noGrp="1" noChangeArrowheads="1"/>
          </p:cNvSpPr>
          <p:nvPr>
            <p:ph type="body" idx="1"/>
          </p:nvPr>
        </p:nvSpPr>
        <p:spPr>
          <a:xfrm>
            <a:off x="304800" y="1316038"/>
            <a:ext cx="8447088" cy="5160962"/>
          </a:xfrm>
        </p:spPr>
        <p:txBody>
          <a:bodyPr/>
          <a:lstStyle/>
          <a:p>
            <a:pPr marL="342900" indent="-342900" eaLnBrk="1" hangingPunct="1"/>
            <a:r>
              <a:rPr lang="en-US" smtClean="0">
                <a:cs typeface="ＭＳ Ｐゴシック"/>
              </a:rPr>
              <a:t>Site statistics</a:t>
            </a:r>
          </a:p>
          <a:p>
            <a:pPr marL="687388" lvl="1" indent="-342900" eaLnBrk="1" hangingPunct="1"/>
            <a:r>
              <a:rPr lang="en-US" smtClean="0"/>
              <a:t>CardioDx.com has ~2,500 unique visitors/month and ~10,000 pageviews</a:t>
            </a:r>
          </a:p>
          <a:p>
            <a:pPr marL="342900" indent="-342900" eaLnBrk="1" hangingPunct="1"/>
            <a:r>
              <a:rPr lang="en-US" smtClean="0">
                <a:cs typeface="ＭＳ Ｐゴシック"/>
              </a:rPr>
              <a:t>Mobile Devices</a:t>
            </a:r>
          </a:p>
          <a:p>
            <a:pPr marL="687388" lvl="1" indent="-342900" eaLnBrk="1" hangingPunct="1"/>
            <a:r>
              <a:rPr lang="en-US" smtClean="0"/>
              <a:t>Trends show that mobile viewing is on the rise. 10% of CardioDx.com visitors are on mobile devices</a:t>
            </a:r>
          </a:p>
          <a:p>
            <a:pPr marL="342900" indent="-342900" eaLnBrk="1" hangingPunct="1"/>
            <a:r>
              <a:rPr lang="en-US" smtClean="0">
                <a:cs typeface="ＭＳ Ｐゴシック"/>
              </a:rPr>
              <a:t>On-page optimization</a:t>
            </a:r>
          </a:p>
          <a:p>
            <a:pPr marL="687388" lvl="1" indent="-342900" eaLnBrk="1" hangingPunct="1"/>
            <a:r>
              <a:rPr lang="en-US" smtClean="0"/>
              <a:t>Modifications of many on-page factors will increase search engine rankings and usability</a:t>
            </a:r>
          </a:p>
          <a:p>
            <a:pPr marL="342900" indent="-342900" eaLnBrk="1" hangingPunct="1"/>
            <a:r>
              <a:rPr lang="en-US" smtClean="0">
                <a:cs typeface="ＭＳ Ｐゴシック"/>
              </a:rPr>
              <a:t>Landing page optimization</a:t>
            </a:r>
          </a:p>
          <a:p>
            <a:pPr marL="687388" lvl="1" indent="-342900" eaLnBrk="1" hangingPunct="1"/>
            <a:r>
              <a:rPr lang="en-US" smtClean="0"/>
              <a:t>Testing and changing out the Adobe Flash Animation for a static image has the potential to increase the click through rate</a:t>
            </a:r>
          </a:p>
          <a:p>
            <a:pPr marL="342900" indent="-342900" eaLnBrk="1" hangingPunct="1"/>
            <a:r>
              <a:rPr lang="en-US" smtClean="0">
                <a:cs typeface="ＭＳ Ｐゴシック"/>
              </a:rPr>
              <a:t>Off-page optimization</a:t>
            </a:r>
          </a:p>
          <a:p>
            <a:pPr marL="687388" lvl="1" indent="-342900" eaLnBrk="1" hangingPunct="1"/>
            <a:r>
              <a:rPr lang="en-US" smtClean="0"/>
              <a:t>Inbound links and social metrics are becoming increasingly influential and are among the most important parameters for search engine ranking</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3"/>
          <p:cNvSpPr>
            <a:spLocks noGrp="1"/>
          </p:cNvSpPr>
          <p:nvPr>
            <p:ph type="sldNum" sz="quarter" idx="10"/>
          </p:nvPr>
        </p:nvSpPr>
        <p:spPr>
          <a:noFill/>
        </p:spPr>
        <p:txBody>
          <a:bodyPr/>
          <a:lstStyle/>
          <a:p>
            <a:fld id="{6D40E4F9-0CE6-4DE5-A842-AFBD594B73FB}" type="slidenum">
              <a:rPr lang="en-US" smtClean="0">
                <a:latin typeface="Arial" charset="0"/>
                <a:ea typeface="ＭＳ Ｐゴシック"/>
                <a:cs typeface="ＭＳ Ｐゴシック"/>
              </a:rPr>
              <a:pPr/>
              <a:t>37</a:t>
            </a:fld>
            <a:endParaRPr lang="en-US" smtClean="0">
              <a:latin typeface="Arial" charset="0"/>
              <a:ea typeface="ＭＳ Ｐゴシック"/>
              <a:cs typeface="ＭＳ Ｐゴシック"/>
            </a:endParaRPr>
          </a:p>
        </p:txBody>
      </p:sp>
      <p:sp>
        <p:nvSpPr>
          <p:cNvPr id="124930"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124931" name="Rectangle 2"/>
          <p:cNvSpPr>
            <a:spLocks noGrp="1" noChangeArrowheads="1"/>
          </p:cNvSpPr>
          <p:nvPr>
            <p:ph type="title"/>
          </p:nvPr>
        </p:nvSpPr>
        <p:spPr/>
        <p:txBody>
          <a:bodyPr/>
          <a:lstStyle/>
          <a:p>
            <a:pPr eaLnBrk="1" hangingPunct="1"/>
            <a:r>
              <a:rPr lang="en-US" smtClean="0">
                <a:solidFill>
                  <a:srgbClr val="FFFFFF"/>
                </a:solidFill>
                <a:cs typeface="ＭＳ Ｐゴシック"/>
              </a:rPr>
              <a:t>Recommendations</a:t>
            </a:r>
          </a:p>
        </p:txBody>
      </p:sp>
      <p:sp>
        <p:nvSpPr>
          <p:cNvPr id="84996" name="Rectangle 3"/>
          <p:cNvSpPr>
            <a:spLocks noGrp="1" noChangeArrowheads="1"/>
          </p:cNvSpPr>
          <p:nvPr>
            <p:ph type="body" idx="1"/>
          </p:nvPr>
        </p:nvSpPr>
        <p:spPr>
          <a:xfrm>
            <a:off x="285750" y="1228725"/>
            <a:ext cx="8583613" cy="5281613"/>
          </a:xfrm>
        </p:spPr>
        <p:txBody>
          <a:bodyPr/>
          <a:lstStyle/>
          <a:p>
            <a:pPr marL="347663" indent="-347663" eaLnBrk="1" hangingPunct="1">
              <a:defRPr/>
            </a:pPr>
            <a:r>
              <a:rPr lang="en-US" dirty="0" smtClean="0"/>
              <a:t>Edit, write and modify on-page factors</a:t>
            </a:r>
          </a:p>
          <a:p>
            <a:pPr marL="692151" lvl="1" indent="-347663" eaLnBrk="1" hangingPunct="1">
              <a:defRPr/>
            </a:pPr>
            <a:r>
              <a:rPr lang="en-US" dirty="0" smtClean="0"/>
              <a:t>Edit meta, title, header tags</a:t>
            </a:r>
          </a:p>
          <a:p>
            <a:pPr marL="692151" lvl="1" indent="-347663" eaLnBrk="1" hangingPunct="1">
              <a:defRPr/>
            </a:pPr>
            <a:r>
              <a:rPr lang="en-US" dirty="0" smtClean="0"/>
              <a:t>Integrate high volume keywords and </a:t>
            </a:r>
            <a:r>
              <a:rPr lang="en-US" dirty="0" err="1" smtClean="0"/>
              <a:t>keyphrases</a:t>
            </a:r>
            <a:r>
              <a:rPr lang="en-US" dirty="0" smtClean="0"/>
              <a:t> into page content.</a:t>
            </a:r>
          </a:p>
          <a:p>
            <a:pPr marL="692151" lvl="1" indent="-347663" eaLnBrk="1" hangingPunct="1">
              <a:defRPr/>
            </a:pPr>
            <a:r>
              <a:rPr lang="en-US" dirty="0" smtClean="0"/>
              <a:t>Create new Board of Directors page modeled on Team page</a:t>
            </a:r>
          </a:p>
          <a:p>
            <a:pPr marL="692151" lvl="1" indent="-347663" eaLnBrk="1" hangingPunct="1">
              <a:defRPr/>
            </a:pPr>
            <a:r>
              <a:rPr lang="en-US" dirty="0" smtClean="0"/>
              <a:t>Increase relevance of Women and Heart Disease page by adding content</a:t>
            </a:r>
          </a:p>
          <a:p>
            <a:pPr marL="347663" indent="-347663" eaLnBrk="1" hangingPunct="1">
              <a:defRPr/>
            </a:pPr>
            <a:r>
              <a:rPr lang="en-US" dirty="0" smtClean="0"/>
              <a:t>Test landing page components</a:t>
            </a:r>
          </a:p>
          <a:p>
            <a:pPr marL="692151" lvl="1" indent="-347663" eaLnBrk="1" hangingPunct="1">
              <a:defRPr/>
            </a:pPr>
            <a:r>
              <a:rPr lang="en-US" dirty="0" smtClean="0"/>
              <a:t>Test Flash </a:t>
            </a:r>
            <a:r>
              <a:rPr lang="en-US" dirty="0"/>
              <a:t>a</a:t>
            </a:r>
            <a:r>
              <a:rPr lang="en-US" dirty="0" smtClean="0"/>
              <a:t>nimation v. static image to optimize click through rate.</a:t>
            </a:r>
          </a:p>
          <a:p>
            <a:pPr marL="347663" indent="-347663" eaLnBrk="1" hangingPunct="1">
              <a:defRPr/>
            </a:pPr>
            <a:r>
              <a:rPr lang="en-US" dirty="0" smtClean="0"/>
              <a:t>Determine next steps for off page optimization and mobile viewing</a:t>
            </a:r>
          </a:p>
          <a:p>
            <a:pPr marL="692151" lvl="1" indent="-347663" eaLnBrk="1" hangingPunct="1">
              <a:defRPr/>
            </a:pPr>
            <a:r>
              <a:rPr lang="en-US" dirty="0" smtClean="0"/>
              <a:t>Strategize inbound linking plan, social media benchmarking project</a:t>
            </a:r>
          </a:p>
          <a:p>
            <a:pPr marL="692151" lvl="1" indent="-347663" eaLnBrk="1" hangingPunct="1">
              <a:defRPr/>
            </a:pPr>
            <a:r>
              <a:rPr lang="en-US" dirty="0" smtClean="0"/>
              <a:t>Develop site easily viewable and navigable on mobile devices</a:t>
            </a:r>
          </a:p>
          <a:p>
            <a:pPr marL="347663" indent="-347663">
              <a:defRPr/>
            </a:pPr>
            <a:r>
              <a:rPr lang="en-US" dirty="0" smtClean="0"/>
              <a:t>Maintain site optimization going forward</a:t>
            </a:r>
          </a:p>
          <a:p>
            <a:pPr marL="692151" lvl="1" indent="-347663">
              <a:defRPr/>
            </a:pPr>
            <a:r>
              <a:rPr lang="en-US" dirty="0" smtClean="0"/>
              <a:t>Many </a:t>
            </a:r>
            <a:r>
              <a:rPr lang="en-US" dirty="0"/>
              <a:t>or </a:t>
            </a:r>
            <a:r>
              <a:rPr lang="en-US" dirty="0" err="1"/>
              <a:t>CardioDx.com’s</a:t>
            </a:r>
            <a:r>
              <a:rPr lang="en-US" dirty="0"/>
              <a:t> URLs are over 115 </a:t>
            </a:r>
            <a:r>
              <a:rPr lang="en-US" dirty="0" smtClean="0"/>
              <a:t>characters – moving forward</a:t>
            </a:r>
            <a:r>
              <a:rPr lang="en-US" dirty="0"/>
              <a:t>, keep them </a:t>
            </a:r>
            <a:r>
              <a:rPr lang="en-US" dirty="0" smtClean="0"/>
              <a:t>under</a:t>
            </a:r>
            <a:endParaRPr lang="en-US" dirty="0"/>
          </a:p>
          <a:p>
            <a:pPr marL="692151" lvl="1" indent="-347663">
              <a:defRPr/>
            </a:pPr>
            <a:r>
              <a:rPr lang="en-US" dirty="0" smtClean="0"/>
              <a:t>Every page </a:t>
            </a:r>
            <a:r>
              <a:rPr lang="en-US" dirty="0"/>
              <a:t>should have a meta description </a:t>
            </a:r>
            <a:r>
              <a:rPr lang="en-US" dirty="0" smtClean="0"/>
              <a:t>tag – from </a:t>
            </a:r>
            <a:r>
              <a:rPr lang="en-US" dirty="0"/>
              <a:t>now on, implement a plan to write one for each </a:t>
            </a:r>
            <a:r>
              <a:rPr lang="en-US" dirty="0" smtClean="0"/>
              <a:t>page</a:t>
            </a:r>
            <a:endParaRPr lang="en-US" dirty="0"/>
          </a:p>
          <a:p>
            <a:pPr eaLnBrk="1" hangingPunct="1">
              <a:defRPr/>
            </a:pPr>
            <a:endParaRPr lang="en-US" dirty="0" smtClean="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ctrTitle"/>
          </p:nvPr>
        </p:nvSpPr>
        <p:spPr/>
        <p:txBody>
          <a:bodyPr/>
          <a:lstStyle/>
          <a:p>
            <a:pPr eaLnBrk="1" hangingPunct="1">
              <a:defRPr/>
            </a:pPr>
            <a:endParaRPr lang="en-US" smtClean="0">
              <a:cs typeface="+mj-cs"/>
            </a:endParaRPr>
          </a:p>
        </p:txBody>
      </p:sp>
      <p:sp>
        <p:nvSpPr>
          <p:cNvPr id="553987" name="Rectangle 3"/>
          <p:cNvSpPr>
            <a:spLocks noGrp="1" noChangeArrowheads="1"/>
          </p:cNvSpPr>
          <p:nvPr>
            <p:ph type="subTitle" idx="1"/>
          </p:nvPr>
        </p:nvSpPr>
        <p:spPr/>
        <p:txBody>
          <a:bodyPr/>
          <a:lstStyle/>
          <a:p>
            <a:pPr eaLnBrk="1" hangingPunct="1">
              <a:defRPr/>
            </a:pPr>
            <a:endParaRPr lang="en-US" smtClean="0">
              <a:cs typeface="+mn-cs"/>
            </a:endParaRPr>
          </a:p>
        </p:txBody>
      </p:sp>
      <p:pic>
        <p:nvPicPr>
          <p:cNvPr id="125955" name="Picture 4" descr="transition-backgroun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53989" name="Rectangle 5"/>
          <p:cNvSpPr>
            <a:spLocks noGrp="1" noChangeArrowheads="1"/>
          </p:cNvSpPr>
          <p:nvPr>
            <p:ph type="ctrTitle" sz="quarter"/>
          </p:nvPr>
        </p:nvSpPr>
        <p:spPr>
          <a:xfrm>
            <a:off x="587375" y="1762125"/>
            <a:ext cx="7642225" cy="519113"/>
          </a:xfrm>
        </p:spPr>
        <p:txBody>
          <a:bodyPr/>
          <a:lstStyle/>
          <a:p>
            <a:pPr eaLnBrk="1" hangingPunct="1">
              <a:defRPr/>
            </a:pPr>
            <a:r>
              <a:rPr lang="en-US" smtClean="0">
                <a:cs typeface="+mj-cs"/>
              </a:rPr>
              <a:t>Back up slides</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0"/>
          </p:nvPr>
        </p:nvSpPr>
        <p:spPr>
          <a:noFill/>
        </p:spPr>
        <p:txBody>
          <a:bodyPr/>
          <a:lstStyle/>
          <a:p>
            <a:fld id="{26544192-84F1-4907-8737-C953D737F252}" type="slidenum">
              <a:rPr lang="en-US" smtClean="0">
                <a:latin typeface="Arial" charset="0"/>
                <a:ea typeface="ＭＳ Ｐゴシック"/>
                <a:cs typeface="ＭＳ Ｐゴシック"/>
              </a:rPr>
              <a:pPr/>
              <a:t>4</a:t>
            </a:fld>
            <a:endParaRPr lang="en-US" smtClean="0">
              <a:latin typeface="Arial" charset="0"/>
              <a:ea typeface="ＭＳ Ｐゴシック"/>
              <a:cs typeface="ＭＳ Ｐゴシック"/>
            </a:endParaRPr>
          </a:p>
        </p:txBody>
      </p:sp>
      <p:sp>
        <p:nvSpPr>
          <p:cNvPr id="60418" name="Footer Placeholder 5"/>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60419" name="Rectangle 2"/>
          <p:cNvSpPr>
            <a:spLocks noGrp="1" noChangeArrowheads="1"/>
          </p:cNvSpPr>
          <p:nvPr>
            <p:ph type="title"/>
          </p:nvPr>
        </p:nvSpPr>
        <p:spPr>
          <a:xfrm>
            <a:off x="381000" y="368300"/>
            <a:ext cx="9005888" cy="522288"/>
          </a:xfrm>
        </p:spPr>
        <p:txBody>
          <a:bodyPr/>
          <a:lstStyle/>
          <a:p>
            <a:pPr eaLnBrk="1" hangingPunct="1"/>
            <a:r>
              <a:rPr lang="en-US" smtClean="0">
                <a:solidFill>
                  <a:srgbClr val="FFFFFF"/>
                </a:solidFill>
                <a:cs typeface="ＭＳ Ｐゴシック"/>
              </a:rPr>
              <a:t>Visitor Overview Since October 2009</a:t>
            </a:r>
          </a:p>
        </p:txBody>
      </p:sp>
      <p:pic>
        <p:nvPicPr>
          <p:cNvPr id="60420" name="Picture 2" descr="Analytics www.cardiodx.com Visitors Overview 20081001-20120630.jpg"/>
          <p:cNvPicPr>
            <a:picLocks noChangeAspect="1"/>
          </p:cNvPicPr>
          <p:nvPr/>
        </p:nvPicPr>
        <p:blipFill>
          <a:blip r:embed="rId3"/>
          <a:srcRect t="15210" b="67213"/>
          <a:stretch>
            <a:fillRect/>
          </a:stretch>
        </p:blipFill>
        <p:spPr bwMode="auto">
          <a:xfrm>
            <a:off x="3525838" y="1946275"/>
            <a:ext cx="5618162" cy="1398588"/>
          </a:xfrm>
          <a:prstGeom prst="rect">
            <a:avLst/>
          </a:prstGeom>
          <a:noFill/>
          <a:ln w="9525">
            <a:noFill/>
            <a:miter lim="800000"/>
            <a:headEnd/>
            <a:tailEnd/>
          </a:ln>
        </p:spPr>
      </p:pic>
      <p:cxnSp>
        <p:nvCxnSpPr>
          <p:cNvPr id="60421" name="Straight Arrow Connector 4"/>
          <p:cNvCxnSpPr>
            <a:cxnSpLocks noChangeShapeType="1"/>
            <a:stCxn id="60422" idx="1"/>
          </p:cNvCxnSpPr>
          <p:nvPr/>
        </p:nvCxnSpPr>
        <p:spPr bwMode="auto">
          <a:xfrm flipH="1">
            <a:off x="5992813" y="2005013"/>
            <a:ext cx="361950" cy="301625"/>
          </a:xfrm>
          <a:prstGeom prst="straightConnector1">
            <a:avLst/>
          </a:prstGeom>
          <a:noFill/>
          <a:ln w="28575" algn="ctr">
            <a:solidFill>
              <a:srgbClr val="C41230"/>
            </a:solidFill>
            <a:round/>
            <a:headEnd/>
            <a:tailEnd type="arrow" w="med" len="med"/>
          </a:ln>
        </p:spPr>
      </p:cxnSp>
      <p:sp>
        <p:nvSpPr>
          <p:cNvPr id="60422" name="TextBox 5"/>
          <p:cNvSpPr txBox="1">
            <a:spLocks noChangeArrowheads="1"/>
          </p:cNvSpPr>
          <p:nvPr/>
        </p:nvSpPr>
        <p:spPr bwMode="auto">
          <a:xfrm>
            <a:off x="6354763" y="1885950"/>
            <a:ext cx="1795462" cy="238125"/>
          </a:xfrm>
          <a:prstGeom prst="rect">
            <a:avLst/>
          </a:prstGeom>
          <a:noFill/>
          <a:ln w="9525">
            <a:noFill/>
            <a:miter lim="800000"/>
            <a:headEnd/>
            <a:tailEnd/>
          </a:ln>
        </p:spPr>
        <p:txBody>
          <a:bodyPr>
            <a:spAutoFit/>
          </a:bodyPr>
          <a:lstStyle/>
          <a:p>
            <a:pPr>
              <a:lnSpc>
                <a:spcPct val="75000"/>
              </a:lnSpc>
            </a:pPr>
            <a:r>
              <a:rPr lang="en-US" sz="1200"/>
              <a:t>GE collaboration</a:t>
            </a:r>
          </a:p>
        </p:txBody>
      </p:sp>
      <p:sp>
        <p:nvSpPr>
          <p:cNvPr id="60423" name="Rounded Rectangle 11"/>
          <p:cNvSpPr>
            <a:spLocks noChangeArrowheads="1"/>
          </p:cNvSpPr>
          <p:nvPr/>
        </p:nvSpPr>
        <p:spPr bwMode="auto">
          <a:xfrm>
            <a:off x="4044950" y="3870325"/>
            <a:ext cx="4706938" cy="2111375"/>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60424" name="TextBox 12"/>
          <p:cNvSpPr txBox="1">
            <a:spLocks noChangeArrowheads="1"/>
          </p:cNvSpPr>
          <p:nvPr/>
        </p:nvSpPr>
        <p:spPr bwMode="auto">
          <a:xfrm>
            <a:off x="4110038" y="3890963"/>
            <a:ext cx="4684712" cy="2298700"/>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200"/>
              <a:t>Visits</a:t>
            </a:r>
            <a:r>
              <a:rPr lang="en-US" sz="1200" b="0"/>
              <a:t> is the number of visits to your site.</a:t>
            </a:r>
          </a:p>
          <a:p>
            <a:pPr marL="285750" indent="-285750">
              <a:lnSpc>
                <a:spcPct val="90000"/>
              </a:lnSpc>
              <a:buFont typeface="Arial" charset="0"/>
              <a:buChar char="•"/>
            </a:pPr>
            <a:r>
              <a:rPr lang="en-US" sz="1200"/>
              <a:t>Unique Visitors</a:t>
            </a:r>
            <a:r>
              <a:rPr lang="en-US" sz="1200" b="0"/>
              <a:t> is the number of unduplicated (counted only once) visitors to your website </a:t>
            </a:r>
          </a:p>
          <a:p>
            <a:pPr marL="285750" indent="-285750">
              <a:lnSpc>
                <a:spcPct val="90000"/>
              </a:lnSpc>
              <a:buFont typeface="Arial" charset="0"/>
              <a:buChar char="•"/>
            </a:pPr>
            <a:r>
              <a:rPr lang="en-US" sz="1200"/>
              <a:t>Pageviews</a:t>
            </a:r>
            <a:r>
              <a:rPr lang="en-US" sz="1200" b="0"/>
              <a:t> is the total number of pages viewed. Repeated views of a single page are counted.</a:t>
            </a:r>
          </a:p>
          <a:p>
            <a:pPr marL="285750" indent="-285750">
              <a:lnSpc>
                <a:spcPct val="90000"/>
              </a:lnSpc>
              <a:buFont typeface="Arial" charset="0"/>
              <a:buChar char="•"/>
            </a:pPr>
            <a:r>
              <a:rPr lang="en-US" sz="1200"/>
              <a:t>Pages/Visit </a:t>
            </a:r>
            <a:r>
              <a:rPr lang="en-US" sz="1200" b="0"/>
              <a:t>is the average number of pages viewed during a visit to your site.</a:t>
            </a:r>
          </a:p>
          <a:p>
            <a:pPr marL="285750" indent="-285750">
              <a:lnSpc>
                <a:spcPct val="90000"/>
              </a:lnSpc>
              <a:buFont typeface="Arial" charset="0"/>
              <a:buChar char="•"/>
            </a:pPr>
            <a:r>
              <a:rPr lang="en-US" sz="1200"/>
              <a:t>Avg. Visit Duration</a:t>
            </a:r>
            <a:r>
              <a:rPr lang="en-US" sz="1200" b="0"/>
              <a:t> is the average time duration of a session.</a:t>
            </a:r>
          </a:p>
          <a:p>
            <a:pPr marL="285750" indent="-285750">
              <a:lnSpc>
                <a:spcPct val="90000"/>
              </a:lnSpc>
              <a:buFont typeface="Arial" charset="0"/>
              <a:buChar char="•"/>
            </a:pPr>
            <a:r>
              <a:rPr lang="en-US" sz="1200"/>
              <a:t>Bounce Rate </a:t>
            </a:r>
            <a:r>
              <a:rPr lang="en-US" sz="1200" b="0"/>
              <a:t>is the percentage of single-page visits (i.e. visits in which the person left your site from the entrance page).</a:t>
            </a:r>
          </a:p>
          <a:p>
            <a:pPr marL="285750" indent="-285750">
              <a:lnSpc>
                <a:spcPct val="90000"/>
              </a:lnSpc>
              <a:buFont typeface="Arial" charset="0"/>
              <a:buChar char="•"/>
            </a:pPr>
            <a:r>
              <a:rPr lang="en-US" sz="1200"/>
              <a:t>% New Visits </a:t>
            </a:r>
            <a:r>
              <a:rPr lang="en-US" sz="1200" b="0"/>
              <a:t>is the percentage of visits that were first-time visits (from people who had never visited your site before).</a:t>
            </a:r>
          </a:p>
        </p:txBody>
      </p:sp>
      <p:sp>
        <p:nvSpPr>
          <p:cNvPr id="60425" name="Rectangle 14"/>
          <p:cNvSpPr>
            <a:spLocks noChangeArrowheads="1"/>
          </p:cNvSpPr>
          <p:nvPr/>
        </p:nvSpPr>
        <p:spPr bwMode="auto">
          <a:xfrm>
            <a:off x="242888" y="1352550"/>
            <a:ext cx="4572000" cy="2403475"/>
          </a:xfrm>
          <a:prstGeom prst="rect">
            <a:avLst/>
          </a:prstGeom>
          <a:noFill/>
          <a:ln w="9525">
            <a:noFill/>
            <a:miter lim="800000"/>
            <a:headEnd/>
            <a:tailEnd/>
          </a:ln>
        </p:spPr>
        <p:txBody>
          <a:bodyPr>
            <a:spAutoFit/>
          </a:bodyPr>
          <a:lstStyle/>
          <a:p>
            <a:pPr>
              <a:lnSpc>
                <a:spcPct val="120000"/>
              </a:lnSpc>
            </a:pPr>
            <a:r>
              <a:rPr lang="en-US" sz="1800"/>
              <a:t>Visits:</a:t>
            </a:r>
            <a:r>
              <a:rPr lang="en-US" sz="1800" b="0"/>
              <a:t> </a:t>
            </a:r>
            <a:r>
              <a:rPr lang="en-US" sz="1800"/>
              <a:t>119,519</a:t>
            </a:r>
            <a:endParaRPr lang="en-US" sz="1800" b="0"/>
          </a:p>
          <a:p>
            <a:pPr>
              <a:lnSpc>
                <a:spcPct val="120000"/>
              </a:lnSpc>
            </a:pPr>
            <a:r>
              <a:rPr lang="en-US" sz="1800"/>
              <a:t>Unique Visitors:</a:t>
            </a:r>
            <a:r>
              <a:rPr lang="en-US" sz="1800" b="0"/>
              <a:t> </a:t>
            </a:r>
            <a:r>
              <a:rPr lang="en-US" sz="1800"/>
              <a:t>73,223</a:t>
            </a:r>
            <a:endParaRPr lang="en-US" sz="1800" b="0"/>
          </a:p>
          <a:p>
            <a:pPr>
              <a:lnSpc>
                <a:spcPct val="120000"/>
              </a:lnSpc>
            </a:pPr>
            <a:r>
              <a:rPr lang="nl-NL" sz="1800"/>
              <a:t>Pageviews:</a:t>
            </a:r>
            <a:r>
              <a:rPr lang="nl-NL" sz="1800" b="0"/>
              <a:t> </a:t>
            </a:r>
            <a:r>
              <a:rPr lang="nl-NL" sz="1800"/>
              <a:t>432,897</a:t>
            </a:r>
            <a:endParaRPr lang="nl-NL" sz="1800" b="0"/>
          </a:p>
          <a:p>
            <a:pPr>
              <a:lnSpc>
                <a:spcPct val="120000"/>
              </a:lnSpc>
            </a:pPr>
            <a:r>
              <a:rPr lang="da-DK" sz="1800"/>
              <a:t>Pages / Visit:</a:t>
            </a:r>
            <a:r>
              <a:rPr lang="da-DK" sz="1800" b="0"/>
              <a:t> </a:t>
            </a:r>
            <a:r>
              <a:rPr lang="da-DK" sz="1800"/>
              <a:t>3.62</a:t>
            </a:r>
            <a:endParaRPr lang="da-DK" sz="1800" b="0"/>
          </a:p>
          <a:p>
            <a:pPr>
              <a:lnSpc>
                <a:spcPct val="120000"/>
              </a:lnSpc>
            </a:pPr>
            <a:r>
              <a:rPr lang="da-DK" sz="1800"/>
              <a:t>Avg. Visit Duration:</a:t>
            </a:r>
            <a:r>
              <a:rPr lang="da-DK" sz="1800" b="0"/>
              <a:t> </a:t>
            </a:r>
            <a:r>
              <a:rPr lang="da-DK" sz="1800"/>
              <a:t>00:03:06</a:t>
            </a:r>
            <a:endParaRPr lang="da-DK" sz="1800" b="0"/>
          </a:p>
          <a:p>
            <a:pPr>
              <a:lnSpc>
                <a:spcPct val="120000"/>
              </a:lnSpc>
            </a:pPr>
            <a:r>
              <a:rPr lang="en-US" sz="1800"/>
              <a:t>Bounce Rate:</a:t>
            </a:r>
            <a:r>
              <a:rPr lang="en-US" sz="1800" b="0"/>
              <a:t> </a:t>
            </a:r>
            <a:r>
              <a:rPr lang="en-US" sz="1800"/>
              <a:t>33.01%*</a:t>
            </a:r>
            <a:endParaRPr lang="en-US" sz="1800" b="0"/>
          </a:p>
          <a:p>
            <a:pPr>
              <a:lnSpc>
                <a:spcPct val="120000"/>
              </a:lnSpc>
            </a:pPr>
            <a:r>
              <a:rPr lang="pl-PL" sz="1800"/>
              <a:t>% New Visits:</a:t>
            </a:r>
            <a:r>
              <a:rPr lang="pl-PL" sz="1800" b="0"/>
              <a:t> </a:t>
            </a:r>
            <a:r>
              <a:rPr lang="pl-PL" sz="1800"/>
              <a:t>61.04%</a:t>
            </a:r>
            <a:endParaRPr lang="en-US" sz="1800"/>
          </a:p>
        </p:txBody>
      </p:sp>
      <p:sp>
        <p:nvSpPr>
          <p:cNvPr id="60426" name="TextBox 6"/>
          <p:cNvSpPr txBox="1">
            <a:spLocks noChangeArrowheads="1"/>
          </p:cNvSpPr>
          <p:nvPr/>
        </p:nvSpPr>
        <p:spPr bwMode="auto">
          <a:xfrm>
            <a:off x="6356350" y="2074863"/>
            <a:ext cx="1338263" cy="238125"/>
          </a:xfrm>
          <a:prstGeom prst="rect">
            <a:avLst/>
          </a:prstGeom>
          <a:noFill/>
          <a:ln w="9525">
            <a:noFill/>
            <a:miter lim="800000"/>
            <a:headEnd/>
            <a:tailEnd/>
          </a:ln>
        </p:spPr>
        <p:txBody>
          <a:bodyPr>
            <a:spAutoFit/>
          </a:bodyPr>
          <a:lstStyle/>
          <a:p>
            <a:pPr>
              <a:lnSpc>
                <a:spcPct val="75000"/>
              </a:lnSpc>
            </a:pPr>
            <a:r>
              <a:rPr lang="en-US" sz="1200"/>
              <a:t>May 13, 2010</a:t>
            </a:r>
          </a:p>
        </p:txBody>
      </p:sp>
      <p:pic>
        <p:nvPicPr>
          <p:cNvPr id="60427" name="Picture 1"/>
          <p:cNvPicPr>
            <a:picLocks noChangeAspect="1"/>
          </p:cNvPicPr>
          <p:nvPr/>
        </p:nvPicPr>
        <p:blipFill>
          <a:blip r:embed="rId4"/>
          <a:srcRect b="8252"/>
          <a:stretch>
            <a:fillRect/>
          </a:stretch>
        </p:blipFill>
        <p:spPr bwMode="auto">
          <a:xfrm>
            <a:off x="257175" y="4271963"/>
            <a:ext cx="3619500" cy="1660525"/>
          </a:xfrm>
          <a:prstGeom prst="rect">
            <a:avLst/>
          </a:prstGeom>
          <a:noFill/>
          <a:ln w="9525">
            <a:noFill/>
            <a:miter lim="800000"/>
            <a:headEnd/>
            <a:tailEnd/>
          </a:ln>
        </p:spPr>
      </p:pic>
      <p:sp>
        <p:nvSpPr>
          <p:cNvPr id="60428" name="TextBox 3"/>
          <p:cNvSpPr txBox="1">
            <a:spLocks noChangeArrowheads="1"/>
          </p:cNvSpPr>
          <p:nvPr/>
        </p:nvSpPr>
        <p:spPr bwMode="auto">
          <a:xfrm>
            <a:off x="258763" y="3941763"/>
            <a:ext cx="2349500" cy="263525"/>
          </a:xfrm>
          <a:prstGeom prst="rect">
            <a:avLst/>
          </a:prstGeom>
          <a:noFill/>
          <a:ln w="9525">
            <a:noFill/>
            <a:miter lim="800000"/>
            <a:headEnd/>
            <a:tailEnd/>
          </a:ln>
        </p:spPr>
        <p:txBody>
          <a:bodyPr wrap="none">
            <a:spAutoFit/>
          </a:bodyPr>
          <a:lstStyle/>
          <a:p>
            <a:pPr>
              <a:lnSpc>
                <a:spcPct val="75000"/>
              </a:lnSpc>
            </a:pPr>
            <a:r>
              <a:rPr lang="en-US" sz="1400"/>
              <a:t>Bounce Rate Explanation</a:t>
            </a:r>
          </a:p>
        </p:txBody>
      </p:sp>
      <p:sp>
        <p:nvSpPr>
          <p:cNvPr id="60429" name="Rectangle 15"/>
          <p:cNvSpPr>
            <a:spLocks noChangeArrowheads="1"/>
          </p:cNvSpPr>
          <p:nvPr/>
        </p:nvSpPr>
        <p:spPr bwMode="auto">
          <a:xfrm>
            <a:off x="249238" y="1125538"/>
            <a:ext cx="4113212" cy="306387"/>
          </a:xfrm>
          <a:prstGeom prst="rect">
            <a:avLst/>
          </a:prstGeom>
          <a:noFill/>
          <a:ln w="9525">
            <a:noFill/>
            <a:miter lim="800000"/>
            <a:headEnd/>
            <a:tailEnd/>
          </a:ln>
        </p:spPr>
        <p:txBody>
          <a:bodyPr wrap="none">
            <a:spAutoFit/>
          </a:bodyPr>
          <a:lstStyle/>
          <a:p>
            <a:pPr>
              <a:lnSpc>
                <a:spcPct val="120000"/>
              </a:lnSpc>
            </a:pPr>
            <a:r>
              <a:rPr lang="en-US" sz="1200"/>
              <a:t>Google Analytics data from October 2009 – June 2012</a:t>
            </a:r>
          </a:p>
        </p:txBody>
      </p:sp>
      <p:sp>
        <p:nvSpPr>
          <p:cNvPr id="60431" name="TextBox 2"/>
          <p:cNvSpPr txBox="1">
            <a:spLocks noChangeArrowheads="1"/>
          </p:cNvSpPr>
          <p:nvPr/>
        </p:nvSpPr>
        <p:spPr bwMode="auto">
          <a:xfrm>
            <a:off x="431800" y="6276975"/>
            <a:ext cx="2195513" cy="206375"/>
          </a:xfrm>
          <a:prstGeom prst="rect">
            <a:avLst/>
          </a:prstGeom>
          <a:noFill/>
          <a:ln w="9525">
            <a:noFill/>
            <a:miter lim="800000"/>
            <a:headEnd/>
            <a:tailEnd/>
          </a:ln>
        </p:spPr>
        <p:txBody>
          <a:bodyPr wrap="none">
            <a:spAutoFit/>
          </a:bodyPr>
          <a:lstStyle/>
          <a:p>
            <a:pPr>
              <a:lnSpc>
                <a:spcPct val="75000"/>
              </a:lnSpc>
            </a:pPr>
            <a:r>
              <a:rPr lang="en-US" sz="1000" b="0"/>
              <a:t>*Industry average bounce rate: 40%</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4"/>
          <p:cNvSpPr>
            <a:spLocks noGrp="1"/>
          </p:cNvSpPr>
          <p:nvPr>
            <p:ph type="sldNum" sz="quarter" idx="10"/>
          </p:nvPr>
        </p:nvSpPr>
        <p:spPr>
          <a:noFill/>
        </p:spPr>
        <p:txBody>
          <a:bodyPr/>
          <a:lstStyle/>
          <a:p>
            <a:fld id="{690A3DFB-DB65-4043-A35D-73EA3604C8FE}" type="slidenum">
              <a:rPr lang="en-US" smtClean="0">
                <a:latin typeface="Arial" charset="0"/>
                <a:ea typeface="ＭＳ Ｐゴシック"/>
                <a:cs typeface="ＭＳ Ｐゴシック"/>
              </a:rPr>
              <a:pPr/>
              <a:t>5</a:t>
            </a:fld>
            <a:endParaRPr lang="en-US" smtClean="0">
              <a:latin typeface="Arial" charset="0"/>
              <a:ea typeface="ＭＳ Ｐゴシック"/>
              <a:cs typeface="ＭＳ Ｐゴシック"/>
            </a:endParaRPr>
          </a:p>
        </p:txBody>
      </p:sp>
      <p:sp>
        <p:nvSpPr>
          <p:cNvPr id="62466" name="Footer Placeholder 5"/>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62467" name="Rectangle 2"/>
          <p:cNvSpPr>
            <a:spLocks noGrp="1" noChangeArrowheads="1"/>
          </p:cNvSpPr>
          <p:nvPr>
            <p:ph type="title"/>
          </p:nvPr>
        </p:nvSpPr>
        <p:spPr>
          <a:xfrm>
            <a:off x="381000" y="363538"/>
            <a:ext cx="7010400" cy="523875"/>
          </a:xfrm>
        </p:spPr>
        <p:txBody>
          <a:bodyPr/>
          <a:lstStyle/>
          <a:p>
            <a:pPr eaLnBrk="1" hangingPunct="1"/>
            <a:r>
              <a:rPr lang="en-US" smtClean="0">
                <a:solidFill>
                  <a:srgbClr val="FFFFFF"/>
                </a:solidFill>
                <a:cs typeface="ＭＳ Ｐゴシック"/>
              </a:rPr>
              <a:t>Monthly Visitor Overview</a:t>
            </a:r>
          </a:p>
        </p:txBody>
      </p:sp>
      <p:sp>
        <p:nvSpPr>
          <p:cNvPr id="62468" name="Rectangle 1"/>
          <p:cNvSpPr>
            <a:spLocks noChangeArrowheads="1"/>
          </p:cNvSpPr>
          <p:nvPr/>
        </p:nvSpPr>
        <p:spPr bwMode="auto">
          <a:xfrm>
            <a:off x="252413" y="1422400"/>
            <a:ext cx="4572000" cy="2409825"/>
          </a:xfrm>
          <a:prstGeom prst="rect">
            <a:avLst/>
          </a:prstGeom>
          <a:noFill/>
          <a:ln w="9525">
            <a:noFill/>
            <a:miter lim="800000"/>
            <a:headEnd/>
            <a:tailEnd/>
          </a:ln>
        </p:spPr>
        <p:txBody>
          <a:bodyPr>
            <a:spAutoFit/>
          </a:bodyPr>
          <a:lstStyle/>
          <a:p>
            <a:pPr>
              <a:lnSpc>
                <a:spcPct val="120000"/>
              </a:lnSpc>
            </a:pPr>
            <a:r>
              <a:rPr lang="en-US" sz="1800"/>
              <a:t>Visits:</a:t>
            </a:r>
            <a:r>
              <a:rPr lang="en-US" sz="1800" b="0"/>
              <a:t> </a:t>
            </a:r>
            <a:r>
              <a:rPr lang="en-US" sz="1800"/>
              <a:t>3,475</a:t>
            </a:r>
            <a:endParaRPr lang="en-US" sz="1800" b="0"/>
          </a:p>
          <a:p>
            <a:pPr>
              <a:lnSpc>
                <a:spcPct val="120000"/>
              </a:lnSpc>
            </a:pPr>
            <a:r>
              <a:rPr lang="en-US" sz="1800"/>
              <a:t>Unique Visitors:</a:t>
            </a:r>
            <a:r>
              <a:rPr lang="en-US" sz="1800" b="0"/>
              <a:t> </a:t>
            </a:r>
            <a:r>
              <a:rPr lang="en-US" sz="1800"/>
              <a:t>2,453</a:t>
            </a:r>
            <a:endParaRPr lang="en-US" sz="1800" b="0"/>
          </a:p>
          <a:p>
            <a:pPr>
              <a:lnSpc>
                <a:spcPct val="120000"/>
              </a:lnSpc>
            </a:pPr>
            <a:r>
              <a:rPr lang="nl-NL" sz="1800"/>
              <a:t>Pageviews:</a:t>
            </a:r>
            <a:r>
              <a:rPr lang="nl-NL" sz="1800" b="0"/>
              <a:t> </a:t>
            </a:r>
            <a:r>
              <a:rPr lang="nl-NL" sz="1800"/>
              <a:t>10,161</a:t>
            </a:r>
            <a:endParaRPr lang="nl-NL" sz="1800" b="0"/>
          </a:p>
          <a:p>
            <a:pPr>
              <a:lnSpc>
                <a:spcPct val="120000"/>
              </a:lnSpc>
            </a:pPr>
            <a:r>
              <a:rPr lang="da-DK" sz="1800"/>
              <a:t>Pages / Visit:</a:t>
            </a:r>
            <a:r>
              <a:rPr lang="da-DK" sz="1800" b="0"/>
              <a:t> </a:t>
            </a:r>
            <a:r>
              <a:rPr lang="da-DK" sz="1800"/>
              <a:t>2.92</a:t>
            </a:r>
            <a:endParaRPr lang="da-DK" sz="1800" b="0"/>
          </a:p>
          <a:p>
            <a:pPr>
              <a:lnSpc>
                <a:spcPct val="120000"/>
              </a:lnSpc>
            </a:pPr>
            <a:r>
              <a:rPr lang="da-DK" sz="1800"/>
              <a:t>Avg. Visit Duration:</a:t>
            </a:r>
            <a:r>
              <a:rPr lang="da-DK" sz="1800" b="0"/>
              <a:t> </a:t>
            </a:r>
            <a:r>
              <a:rPr lang="da-DK" sz="1800"/>
              <a:t>00:02:40</a:t>
            </a:r>
            <a:endParaRPr lang="da-DK" sz="1800" b="0"/>
          </a:p>
          <a:p>
            <a:pPr>
              <a:lnSpc>
                <a:spcPct val="120000"/>
              </a:lnSpc>
            </a:pPr>
            <a:r>
              <a:rPr lang="en-US" sz="1800"/>
              <a:t>Bounce Rate:</a:t>
            </a:r>
            <a:r>
              <a:rPr lang="en-US" sz="1800" b="0"/>
              <a:t> </a:t>
            </a:r>
            <a:r>
              <a:rPr lang="en-US" sz="1800"/>
              <a:t>39.97%</a:t>
            </a:r>
            <a:endParaRPr lang="en-US" sz="1800" b="0"/>
          </a:p>
          <a:p>
            <a:pPr>
              <a:lnSpc>
                <a:spcPct val="120000"/>
              </a:lnSpc>
            </a:pPr>
            <a:r>
              <a:rPr lang="pl-PL" sz="1800"/>
              <a:t>% New Visits:</a:t>
            </a:r>
            <a:r>
              <a:rPr lang="pl-PL" sz="1800" b="0"/>
              <a:t> </a:t>
            </a:r>
            <a:r>
              <a:rPr lang="pl-PL" sz="1800"/>
              <a:t>60.49%</a:t>
            </a:r>
            <a:endParaRPr lang="en-US" sz="1800"/>
          </a:p>
        </p:txBody>
      </p:sp>
      <p:sp>
        <p:nvSpPr>
          <p:cNvPr id="62469" name="Rounded Rectangle 10"/>
          <p:cNvSpPr>
            <a:spLocks noChangeArrowheads="1"/>
          </p:cNvSpPr>
          <p:nvPr/>
        </p:nvSpPr>
        <p:spPr bwMode="auto">
          <a:xfrm>
            <a:off x="511175" y="4222750"/>
            <a:ext cx="7880350" cy="1816100"/>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62470" name="TextBox 11"/>
          <p:cNvSpPr txBox="1">
            <a:spLocks noChangeArrowheads="1"/>
          </p:cNvSpPr>
          <p:nvPr/>
        </p:nvSpPr>
        <p:spPr bwMode="auto">
          <a:xfrm>
            <a:off x="606425" y="4267200"/>
            <a:ext cx="7670800" cy="1757363"/>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200"/>
              <a:t>Visits</a:t>
            </a:r>
            <a:r>
              <a:rPr lang="en-US" sz="1200" b="0"/>
              <a:t> is the number of visits to your site.</a:t>
            </a:r>
          </a:p>
          <a:p>
            <a:pPr marL="285750" indent="-285750">
              <a:lnSpc>
                <a:spcPct val="90000"/>
              </a:lnSpc>
              <a:buFont typeface="Arial" charset="0"/>
              <a:buChar char="•"/>
            </a:pPr>
            <a:r>
              <a:rPr lang="en-US" sz="1200"/>
              <a:t>Unique Visitors</a:t>
            </a:r>
            <a:r>
              <a:rPr lang="en-US" sz="1200" b="0"/>
              <a:t> is the number of unduplicated (counted only once) visitors to your website, identified using cookies, over an identified time period (one month here).</a:t>
            </a:r>
          </a:p>
          <a:p>
            <a:pPr marL="285750" indent="-285750">
              <a:lnSpc>
                <a:spcPct val="90000"/>
              </a:lnSpc>
              <a:buFont typeface="Arial" charset="0"/>
              <a:buChar char="•"/>
            </a:pPr>
            <a:r>
              <a:rPr lang="en-US" sz="1200"/>
              <a:t>Pageviews</a:t>
            </a:r>
            <a:r>
              <a:rPr lang="en-US" sz="1200" b="0"/>
              <a:t> is the total number of pages viewed. Repeated views of a single page are counted.</a:t>
            </a:r>
          </a:p>
          <a:p>
            <a:pPr marL="285750" indent="-285750">
              <a:lnSpc>
                <a:spcPct val="90000"/>
              </a:lnSpc>
              <a:buFont typeface="Arial" charset="0"/>
              <a:buChar char="•"/>
            </a:pPr>
            <a:r>
              <a:rPr lang="en-US" sz="1200"/>
              <a:t>Pages/Visit </a:t>
            </a:r>
            <a:r>
              <a:rPr lang="en-US" sz="1200" b="0"/>
              <a:t>is the average number of pages viewed during a visit to your site.</a:t>
            </a:r>
          </a:p>
          <a:p>
            <a:pPr marL="285750" indent="-285750">
              <a:lnSpc>
                <a:spcPct val="90000"/>
              </a:lnSpc>
              <a:buFont typeface="Arial" charset="0"/>
              <a:buChar char="•"/>
            </a:pPr>
            <a:r>
              <a:rPr lang="en-US" sz="1200"/>
              <a:t>Avg. Visit Duration</a:t>
            </a:r>
            <a:r>
              <a:rPr lang="en-US" sz="1200" b="0"/>
              <a:t> is the average time duration of a session.</a:t>
            </a:r>
          </a:p>
          <a:p>
            <a:pPr marL="285750" indent="-285750">
              <a:lnSpc>
                <a:spcPct val="90000"/>
              </a:lnSpc>
              <a:buFont typeface="Arial" charset="0"/>
              <a:buChar char="•"/>
            </a:pPr>
            <a:r>
              <a:rPr lang="en-US" sz="1200"/>
              <a:t>Bounce Rate </a:t>
            </a:r>
            <a:r>
              <a:rPr lang="en-US" sz="1200" b="0"/>
              <a:t>is the percentage of single-page visits (i.e. visits in which the person left your site from the entrance page).</a:t>
            </a:r>
          </a:p>
          <a:p>
            <a:pPr marL="285750" indent="-285750">
              <a:lnSpc>
                <a:spcPct val="90000"/>
              </a:lnSpc>
              <a:buFont typeface="Arial" charset="0"/>
              <a:buChar char="•"/>
            </a:pPr>
            <a:r>
              <a:rPr lang="en-US" sz="1200"/>
              <a:t>% New Visits </a:t>
            </a:r>
            <a:r>
              <a:rPr lang="en-US" sz="1200" b="0"/>
              <a:t>is the percentage of visits that were first-time visits (from people who had never visited your site before).</a:t>
            </a:r>
          </a:p>
        </p:txBody>
      </p:sp>
      <p:pic>
        <p:nvPicPr>
          <p:cNvPr id="62471" name="Picture 15" descr="piechart.tiff"/>
          <p:cNvPicPr>
            <a:picLocks noChangeAspect="1"/>
          </p:cNvPicPr>
          <p:nvPr/>
        </p:nvPicPr>
        <p:blipFill>
          <a:blip r:embed="rId3"/>
          <a:srcRect l="17021" t="22607" r="868" b="48882"/>
          <a:stretch>
            <a:fillRect/>
          </a:stretch>
        </p:blipFill>
        <p:spPr bwMode="auto">
          <a:xfrm>
            <a:off x="3713163" y="2247900"/>
            <a:ext cx="5284787" cy="1138238"/>
          </a:xfrm>
          <a:prstGeom prst="rect">
            <a:avLst/>
          </a:prstGeom>
          <a:noFill/>
          <a:ln w="9525">
            <a:noFill/>
            <a:miter lim="800000"/>
            <a:headEnd/>
            <a:tailEnd/>
          </a:ln>
        </p:spPr>
      </p:pic>
      <p:sp>
        <p:nvSpPr>
          <p:cNvPr id="62472" name="TextBox 3"/>
          <p:cNvSpPr txBox="1">
            <a:spLocks noChangeArrowheads="1"/>
          </p:cNvSpPr>
          <p:nvPr/>
        </p:nvSpPr>
        <p:spPr bwMode="auto">
          <a:xfrm>
            <a:off x="4238625" y="2014538"/>
            <a:ext cx="3659188" cy="287337"/>
          </a:xfrm>
          <a:prstGeom prst="rect">
            <a:avLst/>
          </a:prstGeom>
          <a:noFill/>
          <a:ln w="9525">
            <a:noFill/>
            <a:miter lim="800000"/>
            <a:headEnd/>
            <a:tailEnd/>
          </a:ln>
        </p:spPr>
        <p:txBody>
          <a:bodyPr wrap="none">
            <a:spAutoFit/>
          </a:bodyPr>
          <a:lstStyle/>
          <a:p>
            <a:pPr>
              <a:lnSpc>
                <a:spcPct val="75000"/>
              </a:lnSpc>
            </a:pPr>
            <a:r>
              <a:rPr lang="en-US" sz="1600"/>
              <a:t>Daily Visits (April 28 - May 28, 2012)</a:t>
            </a:r>
          </a:p>
        </p:txBody>
      </p:sp>
      <p:sp>
        <p:nvSpPr>
          <p:cNvPr id="62473" name="Rectangle 4"/>
          <p:cNvSpPr>
            <a:spLocks noChangeArrowheads="1"/>
          </p:cNvSpPr>
          <p:nvPr/>
        </p:nvSpPr>
        <p:spPr bwMode="auto">
          <a:xfrm>
            <a:off x="269875" y="1125538"/>
            <a:ext cx="3859213" cy="306387"/>
          </a:xfrm>
          <a:prstGeom prst="rect">
            <a:avLst/>
          </a:prstGeom>
          <a:noFill/>
          <a:ln w="9525">
            <a:noFill/>
            <a:miter lim="800000"/>
            <a:headEnd/>
            <a:tailEnd/>
          </a:ln>
        </p:spPr>
        <p:txBody>
          <a:bodyPr wrap="none">
            <a:spAutoFit/>
          </a:bodyPr>
          <a:lstStyle/>
          <a:p>
            <a:pPr>
              <a:lnSpc>
                <a:spcPct val="120000"/>
              </a:lnSpc>
            </a:pPr>
            <a:r>
              <a:rPr lang="en-US" sz="1200"/>
              <a:t>Google Analytics data from April 28 - May 28, 2012</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7"/>
          <p:cNvPicPr>
            <a:picLocks noChangeAspect="1"/>
          </p:cNvPicPr>
          <p:nvPr/>
        </p:nvPicPr>
        <p:blipFill>
          <a:blip r:embed="rId3"/>
          <a:srcRect l="39375" t="15309" r="4938" b="12299"/>
          <a:stretch>
            <a:fillRect/>
          </a:stretch>
        </p:blipFill>
        <p:spPr bwMode="auto">
          <a:xfrm>
            <a:off x="257175" y="1370013"/>
            <a:ext cx="5926138" cy="5246687"/>
          </a:xfrm>
          <a:prstGeom prst="rect">
            <a:avLst/>
          </a:prstGeom>
          <a:noFill/>
          <a:ln w="9525">
            <a:noFill/>
            <a:miter lim="800000"/>
            <a:headEnd/>
            <a:tailEnd/>
          </a:ln>
        </p:spPr>
      </p:pic>
      <p:sp>
        <p:nvSpPr>
          <p:cNvPr id="64514" name="Title 1"/>
          <p:cNvSpPr>
            <a:spLocks noGrp="1"/>
          </p:cNvSpPr>
          <p:nvPr>
            <p:ph type="title"/>
          </p:nvPr>
        </p:nvSpPr>
        <p:spPr>
          <a:xfrm>
            <a:off x="381000" y="307975"/>
            <a:ext cx="7010400" cy="519113"/>
          </a:xfrm>
        </p:spPr>
        <p:txBody>
          <a:bodyPr/>
          <a:lstStyle/>
          <a:p>
            <a:r>
              <a:rPr lang="en-US" smtClean="0">
                <a:solidFill>
                  <a:schemeClr val="bg1"/>
                </a:solidFill>
                <a:cs typeface="ＭＳ Ｐゴシック"/>
              </a:rPr>
              <a:t>Cardiodx.Com Visitor Flow Diagram</a:t>
            </a:r>
          </a:p>
        </p:txBody>
      </p:sp>
      <p:sp>
        <p:nvSpPr>
          <p:cNvPr id="64515" name="Slide Number Placeholder 3"/>
          <p:cNvSpPr>
            <a:spLocks noGrp="1"/>
          </p:cNvSpPr>
          <p:nvPr>
            <p:ph type="sldNum" sz="quarter" idx="10"/>
          </p:nvPr>
        </p:nvSpPr>
        <p:spPr>
          <a:noFill/>
        </p:spPr>
        <p:txBody>
          <a:bodyPr/>
          <a:lstStyle/>
          <a:p>
            <a:fld id="{EA53661E-C1DC-48D6-B599-0A47344735E2}" type="slidenum">
              <a:rPr lang="en-US" smtClean="0">
                <a:latin typeface="Arial" charset="0"/>
                <a:ea typeface="ＭＳ Ｐゴシック"/>
                <a:cs typeface="ＭＳ Ｐゴシック"/>
              </a:rPr>
              <a:pPr/>
              <a:t>6</a:t>
            </a:fld>
            <a:endParaRPr lang="en-US" smtClean="0">
              <a:latin typeface="Arial" charset="0"/>
              <a:ea typeface="ＭＳ Ｐゴシック"/>
              <a:cs typeface="ＭＳ Ｐゴシック"/>
            </a:endParaRPr>
          </a:p>
        </p:txBody>
      </p:sp>
      <p:sp>
        <p:nvSpPr>
          <p:cNvPr id="6451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64517" name="Rounded Rectangle 9"/>
          <p:cNvSpPr>
            <a:spLocks noChangeArrowheads="1"/>
          </p:cNvSpPr>
          <p:nvPr/>
        </p:nvSpPr>
        <p:spPr bwMode="auto">
          <a:xfrm>
            <a:off x="6297613" y="5111750"/>
            <a:ext cx="2698750" cy="750888"/>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11" name="TextBox 10"/>
          <p:cNvSpPr txBox="1"/>
          <p:nvPr/>
        </p:nvSpPr>
        <p:spPr>
          <a:xfrm>
            <a:off x="6286500" y="5126038"/>
            <a:ext cx="2740025" cy="925512"/>
          </a:xfrm>
          <a:prstGeom prst="rect">
            <a:avLst/>
          </a:prstGeom>
          <a:noFill/>
        </p:spPr>
        <p:txBody>
          <a:bodyPr>
            <a:spAutoFit/>
          </a:bodyPr>
          <a:lstStyle/>
          <a:p>
            <a:pPr marL="285750" indent="-285750">
              <a:lnSpc>
                <a:spcPct val="90000"/>
              </a:lnSpc>
              <a:spcAft>
                <a:spcPts val="0"/>
              </a:spcAft>
              <a:buFont typeface="Arial"/>
              <a:buChar char="•"/>
              <a:defRPr/>
            </a:pPr>
            <a:r>
              <a:rPr lang="en-US" sz="1200" dirty="0">
                <a:latin typeface="Arial" pitchFamily="34" charset="0"/>
                <a:ea typeface="ＭＳ Ｐゴシック" pitchFamily="34" charset="-128"/>
                <a:cs typeface="+mn-cs"/>
              </a:rPr>
              <a:t>Height of bar </a:t>
            </a:r>
            <a:r>
              <a:rPr lang="en-US" sz="1200" b="0" dirty="0">
                <a:latin typeface="Arial" pitchFamily="34" charset="0"/>
                <a:ea typeface="ＭＳ Ｐゴシック" pitchFamily="34" charset="-128"/>
                <a:cs typeface="+mn-cs"/>
              </a:rPr>
              <a:t>correlates with number of </a:t>
            </a:r>
            <a:r>
              <a:rPr lang="en-US" sz="1200" b="0" dirty="0" err="1">
                <a:latin typeface="Arial" pitchFamily="34" charset="0"/>
                <a:ea typeface="ＭＳ Ｐゴシック" pitchFamily="34" charset="-128"/>
                <a:cs typeface="+mn-cs"/>
              </a:rPr>
              <a:t>pageviews</a:t>
            </a:r>
            <a:r>
              <a:rPr lang="en-US" sz="1200" b="0" dirty="0">
                <a:latin typeface="Arial" pitchFamily="34" charset="0"/>
                <a:ea typeface="ＭＳ Ｐゴシック" pitchFamily="34" charset="-128"/>
                <a:cs typeface="+mn-cs"/>
              </a:rPr>
              <a:t>.</a:t>
            </a:r>
            <a:endParaRPr lang="en-US" sz="1200" dirty="0">
              <a:latin typeface="Arial" pitchFamily="34" charset="0"/>
              <a:ea typeface="ＭＳ Ｐゴシック" pitchFamily="34" charset="-128"/>
              <a:cs typeface="+mn-cs"/>
            </a:endParaRPr>
          </a:p>
          <a:p>
            <a:pPr marL="285750" indent="-285750">
              <a:lnSpc>
                <a:spcPct val="90000"/>
              </a:lnSpc>
              <a:spcAft>
                <a:spcPts val="0"/>
              </a:spcAft>
              <a:buFont typeface="Arial"/>
              <a:buChar char="•"/>
              <a:defRPr/>
            </a:pPr>
            <a:r>
              <a:rPr lang="en-US" sz="1200" dirty="0">
                <a:latin typeface="Arial" pitchFamily="34" charset="0"/>
                <a:ea typeface="ＭＳ Ｐゴシック" pitchFamily="34" charset="-128"/>
                <a:cs typeface="+mn-cs"/>
              </a:rPr>
              <a:t>Red spout </a:t>
            </a:r>
            <a:r>
              <a:rPr lang="en-US" sz="1200" b="0" dirty="0">
                <a:latin typeface="Arial" pitchFamily="34" charset="0"/>
                <a:ea typeface="ＭＳ Ｐゴシック" pitchFamily="34" charset="-128"/>
                <a:cs typeface="+mn-cs"/>
              </a:rPr>
              <a:t>signifies visitor drop-offs or exits</a:t>
            </a:r>
          </a:p>
          <a:p>
            <a:pPr>
              <a:lnSpc>
                <a:spcPct val="90000"/>
              </a:lnSpc>
              <a:spcAft>
                <a:spcPts val="0"/>
              </a:spcAft>
              <a:defRPr/>
            </a:pPr>
            <a:endParaRPr lang="en-US" sz="1200" b="0" dirty="0">
              <a:latin typeface="Arial" pitchFamily="34" charset="0"/>
              <a:ea typeface="ＭＳ Ｐゴシック" pitchFamily="34" charset="-128"/>
              <a:cs typeface="+mn-cs"/>
            </a:endParaRPr>
          </a:p>
        </p:txBody>
      </p:sp>
      <p:sp>
        <p:nvSpPr>
          <p:cNvPr id="64519" name="Rectangle 3"/>
          <p:cNvSpPr txBox="1">
            <a:spLocks noChangeArrowheads="1"/>
          </p:cNvSpPr>
          <p:nvPr/>
        </p:nvSpPr>
        <p:spPr bwMode="auto">
          <a:xfrm>
            <a:off x="6199188" y="1360488"/>
            <a:ext cx="2897187" cy="3079750"/>
          </a:xfrm>
          <a:prstGeom prst="rect">
            <a:avLst/>
          </a:prstGeom>
          <a:noFill/>
          <a:ln w="9525">
            <a:noFill/>
            <a:miter lim="800000"/>
            <a:headEnd/>
            <a:tailEnd/>
          </a:ln>
        </p:spPr>
        <p:txBody>
          <a:bodyPr/>
          <a:lstStyle/>
          <a:p>
            <a:pPr marL="225425" indent="-225425">
              <a:spcBef>
                <a:spcPct val="20000"/>
              </a:spcBef>
              <a:spcAft>
                <a:spcPct val="20000"/>
              </a:spcAft>
              <a:buClr>
                <a:srgbClr val="C41230"/>
              </a:buClr>
              <a:buFontTx/>
              <a:buChar char="•"/>
            </a:pPr>
            <a:r>
              <a:rPr lang="en-US" sz="1800" b="0">
                <a:solidFill>
                  <a:srgbClr val="000000"/>
                </a:solidFill>
              </a:rPr>
              <a:t>Most visitors land or start on the homepage. </a:t>
            </a:r>
          </a:p>
          <a:p>
            <a:pPr marL="225425" indent="-225425">
              <a:spcBef>
                <a:spcPct val="20000"/>
              </a:spcBef>
              <a:spcAft>
                <a:spcPct val="20000"/>
              </a:spcAft>
              <a:buClr>
                <a:srgbClr val="C41230"/>
              </a:buClr>
              <a:buFontTx/>
              <a:buChar char="•"/>
            </a:pPr>
            <a:r>
              <a:rPr lang="en-US" sz="1800" b="0">
                <a:solidFill>
                  <a:srgbClr val="000000"/>
                </a:solidFill>
              </a:rPr>
              <a:t>The second most popular landing page is Careers</a:t>
            </a:r>
          </a:p>
          <a:p>
            <a:pPr marL="225425" indent="-225425">
              <a:spcBef>
                <a:spcPct val="20000"/>
              </a:spcBef>
              <a:spcAft>
                <a:spcPct val="20000"/>
              </a:spcAft>
              <a:buClr>
                <a:srgbClr val="C41230"/>
              </a:buClr>
              <a:buFontTx/>
              <a:buChar char="•"/>
            </a:pPr>
            <a:r>
              <a:rPr lang="en-US" sz="1800" b="0">
                <a:solidFill>
                  <a:srgbClr val="000000"/>
                </a:solidFill>
              </a:rPr>
              <a:t>The top 3 pages visited after landing on the homepage are Careers, Team, and Corus CAD Overview</a:t>
            </a:r>
          </a:p>
        </p:txBody>
      </p:sp>
      <p:sp>
        <p:nvSpPr>
          <p:cNvPr id="64520" name="Rectangle 5"/>
          <p:cNvSpPr>
            <a:spLocks noChangeArrowheads="1"/>
          </p:cNvSpPr>
          <p:nvPr/>
        </p:nvSpPr>
        <p:spPr bwMode="auto">
          <a:xfrm>
            <a:off x="158750" y="1714500"/>
            <a:ext cx="1852613" cy="3238500"/>
          </a:xfrm>
          <a:prstGeom prst="rect">
            <a:avLst/>
          </a:prstGeom>
          <a:noFill/>
          <a:ln w="9525" algn="ctr">
            <a:noFill/>
            <a:round/>
            <a:headEnd/>
            <a:tailEnd/>
          </a:ln>
        </p:spPr>
        <p:txBody>
          <a:bodyPr anchor="ctr"/>
          <a:lstStyle/>
          <a:p>
            <a:pPr>
              <a:lnSpc>
                <a:spcPct val="75000"/>
              </a:lnSpc>
            </a:pPr>
            <a:endParaRPr lang="en-US" b="0">
              <a:solidFill>
                <a:srgbClr val="000000"/>
              </a:solidFill>
            </a:endParaRPr>
          </a:p>
        </p:txBody>
      </p:sp>
      <p:sp>
        <p:nvSpPr>
          <p:cNvPr id="64521" name="TextBox 6"/>
          <p:cNvSpPr txBox="1">
            <a:spLocks noChangeArrowheads="1"/>
          </p:cNvSpPr>
          <p:nvPr/>
        </p:nvSpPr>
        <p:spPr bwMode="auto">
          <a:xfrm>
            <a:off x="979488" y="1806575"/>
            <a:ext cx="544512" cy="261938"/>
          </a:xfrm>
          <a:prstGeom prst="rect">
            <a:avLst/>
          </a:prstGeom>
          <a:noFill/>
          <a:ln w="9525">
            <a:noFill/>
            <a:miter lim="800000"/>
            <a:headEnd/>
            <a:tailEnd/>
          </a:ln>
        </p:spPr>
        <p:txBody>
          <a:bodyPr wrap="none">
            <a:spAutoFit/>
          </a:bodyPr>
          <a:lstStyle/>
          <a:p>
            <a:pPr>
              <a:lnSpc>
                <a:spcPct val="75000"/>
              </a:lnSpc>
            </a:pPr>
            <a:r>
              <a:rPr lang="en-US" sz="1400"/>
              <a:t>64%</a:t>
            </a:r>
          </a:p>
        </p:txBody>
      </p:sp>
      <p:sp>
        <p:nvSpPr>
          <p:cNvPr id="64522" name="TextBox 11"/>
          <p:cNvSpPr txBox="1">
            <a:spLocks noChangeArrowheads="1"/>
          </p:cNvSpPr>
          <p:nvPr/>
        </p:nvSpPr>
        <p:spPr bwMode="auto">
          <a:xfrm>
            <a:off x="990600" y="4043363"/>
            <a:ext cx="544513" cy="263525"/>
          </a:xfrm>
          <a:prstGeom prst="rect">
            <a:avLst/>
          </a:prstGeom>
          <a:noFill/>
          <a:ln w="9525">
            <a:noFill/>
            <a:miter lim="800000"/>
            <a:headEnd/>
            <a:tailEnd/>
          </a:ln>
        </p:spPr>
        <p:txBody>
          <a:bodyPr wrap="none">
            <a:spAutoFit/>
          </a:bodyPr>
          <a:lstStyle/>
          <a:p>
            <a:pPr>
              <a:lnSpc>
                <a:spcPct val="75000"/>
              </a:lnSpc>
            </a:pPr>
            <a:r>
              <a:rPr lang="en-US" sz="1400"/>
              <a:t>12%</a:t>
            </a:r>
          </a:p>
        </p:txBody>
      </p:sp>
      <p:sp>
        <p:nvSpPr>
          <p:cNvPr id="64523" name="TextBox 14"/>
          <p:cNvSpPr txBox="1">
            <a:spLocks noChangeArrowheads="1"/>
          </p:cNvSpPr>
          <p:nvPr/>
        </p:nvSpPr>
        <p:spPr bwMode="auto">
          <a:xfrm>
            <a:off x="1028700" y="4662488"/>
            <a:ext cx="444500" cy="261937"/>
          </a:xfrm>
          <a:prstGeom prst="rect">
            <a:avLst/>
          </a:prstGeom>
          <a:noFill/>
          <a:ln w="9525">
            <a:noFill/>
            <a:miter lim="800000"/>
            <a:headEnd/>
            <a:tailEnd/>
          </a:ln>
        </p:spPr>
        <p:txBody>
          <a:bodyPr wrap="none">
            <a:spAutoFit/>
          </a:bodyPr>
          <a:lstStyle/>
          <a:p>
            <a:pPr>
              <a:lnSpc>
                <a:spcPct val="75000"/>
              </a:lnSpc>
            </a:pPr>
            <a:r>
              <a:rPr lang="en-US" sz="1400"/>
              <a:t>4%</a:t>
            </a:r>
          </a:p>
        </p:txBody>
      </p:sp>
      <p:sp>
        <p:nvSpPr>
          <p:cNvPr id="64524" name="TextBox 15"/>
          <p:cNvSpPr txBox="1">
            <a:spLocks noChangeArrowheads="1"/>
          </p:cNvSpPr>
          <p:nvPr/>
        </p:nvSpPr>
        <p:spPr bwMode="auto">
          <a:xfrm>
            <a:off x="1028700" y="5087938"/>
            <a:ext cx="444500" cy="261937"/>
          </a:xfrm>
          <a:prstGeom prst="rect">
            <a:avLst/>
          </a:prstGeom>
          <a:noFill/>
          <a:ln w="9525">
            <a:noFill/>
            <a:miter lim="800000"/>
            <a:headEnd/>
            <a:tailEnd/>
          </a:ln>
        </p:spPr>
        <p:txBody>
          <a:bodyPr wrap="none">
            <a:spAutoFit/>
          </a:bodyPr>
          <a:lstStyle/>
          <a:p>
            <a:pPr>
              <a:lnSpc>
                <a:spcPct val="75000"/>
              </a:lnSpc>
            </a:pPr>
            <a:r>
              <a:rPr lang="en-US" sz="1400"/>
              <a:t>3%</a:t>
            </a:r>
          </a:p>
        </p:txBody>
      </p:sp>
      <p:sp>
        <p:nvSpPr>
          <p:cNvPr id="64525" name="TextBox 16"/>
          <p:cNvSpPr txBox="1">
            <a:spLocks noChangeArrowheads="1"/>
          </p:cNvSpPr>
          <p:nvPr/>
        </p:nvSpPr>
        <p:spPr bwMode="auto">
          <a:xfrm>
            <a:off x="1028700" y="6038850"/>
            <a:ext cx="544513" cy="263525"/>
          </a:xfrm>
          <a:prstGeom prst="rect">
            <a:avLst/>
          </a:prstGeom>
          <a:noFill/>
          <a:ln w="9525">
            <a:noFill/>
            <a:miter lim="800000"/>
            <a:headEnd/>
            <a:tailEnd/>
          </a:ln>
        </p:spPr>
        <p:txBody>
          <a:bodyPr wrap="none">
            <a:spAutoFit/>
          </a:bodyPr>
          <a:lstStyle/>
          <a:p>
            <a:pPr>
              <a:lnSpc>
                <a:spcPct val="75000"/>
              </a:lnSpc>
            </a:pPr>
            <a:r>
              <a:rPr lang="en-US" sz="1400"/>
              <a:t>17%</a:t>
            </a:r>
          </a:p>
        </p:txBody>
      </p:sp>
      <p:sp>
        <p:nvSpPr>
          <p:cNvPr id="64526" name="TextBox 17"/>
          <p:cNvSpPr txBox="1">
            <a:spLocks noChangeArrowheads="1"/>
          </p:cNvSpPr>
          <p:nvPr/>
        </p:nvSpPr>
        <p:spPr bwMode="auto">
          <a:xfrm>
            <a:off x="1028700" y="5565775"/>
            <a:ext cx="444500" cy="263525"/>
          </a:xfrm>
          <a:prstGeom prst="rect">
            <a:avLst/>
          </a:prstGeom>
          <a:noFill/>
          <a:ln w="9525">
            <a:noFill/>
            <a:miter lim="800000"/>
            <a:headEnd/>
            <a:tailEnd/>
          </a:ln>
        </p:spPr>
        <p:txBody>
          <a:bodyPr wrap="none">
            <a:spAutoFit/>
          </a:bodyPr>
          <a:lstStyle/>
          <a:p>
            <a:pPr>
              <a:lnSpc>
                <a:spcPct val="75000"/>
              </a:lnSpc>
            </a:pPr>
            <a:r>
              <a:rPr lang="en-US" sz="1400"/>
              <a:t>2%</a:t>
            </a:r>
          </a:p>
        </p:txBody>
      </p:sp>
      <p:sp>
        <p:nvSpPr>
          <p:cNvPr id="64527" name="TextBox 18"/>
          <p:cNvSpPr txBox="1">
            <a:spLocks noChangeArrowheads="1"/>
          </p:cNvSpPr>
          <p:nvPr/>
        </p:nvSpPr>
        <p:spPr bwMode="auto">
          <a:xfrm>
            <a:off x="3216275" y="1876425"/>
            <a:ext cx="544513" cy="263525"/>
          </a:xfrm>
          <a:prstGeom prst="rect">
            <a:avLst/>
          </a:prstGeom>
          <a:noFill/>
          <a:ln w="9525">
            <a:noFill/>
            <a:miter lim="800000"/>
            <a:headEnd/>
            <a:tailEnd/>
          </a:ln>
        </p:spPr>
        <p:txBody>
          <a:bodyPr wrap="none">
            <a:spAutoFit/>
          </a:bodyPr>
          <a:lstStyle/>
          <a:p>
            <a:pPr>
              <a:lnSpc>
                <a:spcPct val="75000"/>
              </a:lnSpc>
            </a:pPr>
            <a:r>
              <a:rPr lang="en-US" sz="1400"/>
              <a:t>17%</a:t>
            </a:r>
          </a:p>
        </p:txBody>
      </p:sp>
      <p:sp>
        <p:nvSpPr>
          <p:cNvPr id="64528" name="TextBox 19"/>
          <p:cNvSpPr txBox="1">
            <a:spLocks noChangeArrowheads="1"/>
          </p:cNvSpPr>
          <p:nvPr/>
        </p:nvSpPr>
        <p:spPr bwMode="auto">
          <a:xfrm>
            <a:off x="3182938" y="2517775"/>
            <a:ext cx="544512" cy="263525"/>
          </a:xfrm>
          <a:prstGeom prst="rect">
            <a:avLst/>
          </a:prstGeom>
          <a:noFill/>
          <a:ln w="9525">
            <a:noFill/>
            <a:miter lim="800000"/>
            <a:headEnd/>
            <a:tailEnd/>
          </a:ln>
        </p:spPr>
        <p:txBody>
          <a:bodyPr wrap="none">
            <a:spAutoFit/>
          </a:bodyPr>
          <a:lstStyle/>
          <a:p>
            <a:pPr>
              <a:lnSpc>
                <a:spcPct val="75000"/>
              </a:lnSpc>
            </a:pPr>
            <a:r>
              <a:rPr lang="en-US" sz="1400"/>
              <a:t>14%</a:t>
            </a:r>
          </a:p>
        </p:txBody>
      </p:sp>
      <p:sp>
        <p:nvSpPr>
          <p:cNvPr id="64529" name="TextBox 20"/>
          <p:cNvSpPr txBox="1">
            <a:spLocks noChangeArrowheads="1"/>
          </p:cNvSpPr>
          <p:nvPr/>
        </p:nvSpPr>
        <p:spPr bwMode="auto">
          <a:xfrm>
            <a:off x="3182938" y="3100388"/>
            <a:ext cx="544512" cy="263525"/>
          </a:xfrm>
          <a:prstGeom prst="rect">
            <a:avLst/>
          </a:prstGeom>
          <a:noFill/>
          <a:ln w="9525">
            <a:noFill/>
            <a:miter lim="800000"/>
            <a:headEnd/>
            <a:tailEnd/>
          </a:ln>
        </p:spPr>
        <p:txBody>
          <a:bodyPr wrap="none">
            <a:spAutoFit/>
          </a:bodyPr>
          <a:lstStyle/>
          <a:p>
            <a:pPr>
              <a:lnSpc>
                <a:spcPct val="75000"/>
              </a:lnSpc>
            </a:pPr>
            <a:r>
              <a:rPr lang="en-US" sz="1400"/>
              <a:t>13%</a:t>
            </a:r>
          </a:p>
        </p:txBody>
      </p:sp>
      <p:sp>
        <p:nvSpPr>
          <p:cNvPr id="64530" name="TextBox 21"/>
          <p:cNvSpPr txBox="1">
            <a:spLocks noChangeArrowheads="1"/>
          </p:cNvSpPr>
          <p:nvPr/>
        </p:nvSpPr>
        <p:spPr bwMode="auto">
          <a:xfrm>
            <a:off x="3219450" y="3708400"/>
            <a:ext cx="542925" cy="261938"/>
          </a:xfrm>
          <a:prstGeom prst="rect">
            <a:avLst/>
          </a:prstGeom>
          <a:noFill/>
          <a:ln w="9525">
            <a:noFill/>
            <a:miter lim="800000"/>
            <a:headEnd/>
            <a:tailEnd/>
          </a:ln>
        </p:spPr>
        <p:txBody>
          <a:bodyPr wrap="none">
            <a:spAutoFit/>
          </a:bodyPr>
          <a:lstStyle/>
          <a:p>
            <a:pPr>
              <a:lnSpc>
                <a:spcPct val="75000"/>
              </a:lnSpc>
            </a:pPr>
            <a:r>
              <a:rPr lang="en-US" sz="1400"/>
              <a:t>10%</a:t>
            </a:r>
          </a:p>
        </p:txBody>
      </p:sp>
      <p:sp>
        <p:nvSpPr>
          <p:cNvPr id="64531" name="TextBox 22"/>
          <p:cNvSpPr txBox="1">
            <a:spLocks noChangeArrowheads="1"/>
          </p:cNvSpPr>
          <p:nvPr/>
        </p:nvSpPr>
        <p:spPr bwMode="auto">
          <a:xfrm>
            <a:off x="3278188" y="4186238"/>
            <a:ext cx="444500" cy="263525"/>
          </a:xfrm>
          <a:prstGeom prst="rect">
            <a:avLst/>
          </a:prstGeom>
          <a:noFill/>
          <a:ln w="9525">
            <a:noFill/>
            <a:miter lim="800000"/>
            <a:headEnd/>
            <a:tailEnd/>
          </a:ln>
        </p:spPr>
        <p:txBody>
          <a:bodyPr wrap="none">
            <a:spAutoFit/>
          </a:bodyPr>
          <a:lstStyle/>
          <a:p>
            <a:pPr>
              <a:lnSpc>
                <a:spcPct val="75000"/>
              </a:lnSpc>
            </a:pPr>
            <a:r>
              <a:rPr lang="en-US" sz="1400"/>
              <a:t>5%</a:t>
            </a:r>
          </a:p>
        </p:txBody>
      </p:sp>
      <p:sp>
        <p:nvSpPr>
          <p:cNvPr id="64532" name="TextBox 23"/>
          <p:cNvSpPr txBox="1">
            <a:spLocks noChangeArrowheads="1"/>
          </p:cNvSpPr>
          <p:nvPr/>
        </p:nvSpPr>
        <p:spPr bwMode="auto">
          <a:xfrm>
            <a:off x="3232150" y="4722813"/>
            <a:ext cx="544513" cy="263525"/>
          </a:xfrm>
          <a:prstGeom prst="rect">
            <a:avLst/>
          </a:prstGeom>
          <a:noFill/>
          <a:ln w="9525">
            <a:noFill/>
            <a:miter lim="800000"/>
            <a:headEnd/>
            <a:tailEnd/>
          </a:ln>
        </p:spPr>
        <p:txBody>
          <a:bodyPr wrap="none">
            <a:spAutoFit/>
          </a:bodyPr>
          <a:lstStyle/>
          <a:p>
            <a:pPr>
              <a:lnSpc>
                <a:spcPct val="75000"/>
              </a:lnSpc>
            </a:pPr>
            <a:r>
              <a:rPr lang="en-US" sz="1400"/>
              <a:t>42%</a:t>
            </a:r>
          </a:p>
        </p:txBody>
      </p:sp>
      <p:sp>
        <p:nvSpPr>
          <p:cNvPr id="64533" name="TextBox 24"/>
          <p:cNvSpPr txBox="1">
            <a:spLocks noChangeArrowheads="1"/>
          </p:cNvSpPr>
          <p:nvPr/>
        </p:nvSpPr>
        <p:spPr bwMode="auto">
          <a:xfrm>
            <a:off x="5397500" y="1878013"/>
            <a:ext cx="542925" cy="261937"/>
          </a:xfrm>
          <a:prstGeom prst="rect">
            <a:avLst/>
          </a:prstGeom>
          <a:noFill/>
          <a:ln w="9525">
            <a:noFill/>
            <a:miter lim="800000"/>
            <a:headEnd/>
            <a:tailEnd/>
          </a:ln>
        </p:spPr>
        <p:txBody>
          <a:bodyPr wrap="none">
            <a:spAutoFit/>
          </a:bodyPr>
          <a:lstStyle/>
          <a:p>
            <a:pPr>
              <a:lnSpc>
                <a:spcPct val="75000"/>
              </a:lnSpc>
            </a:pPr>
            <a:r>
              <a:rPr lang="en-US" sz="1400"/>
              <a:t>14%</a:t>
            </a:r>
          </a:p>
        </p:txBody>
      </p:sp>
      <p:sp>
        <p:nvSpPr>
          <p:cNvPr id="64534" name="TextBox 25"/>
          <p:cNvSpPr txBox="1">
            <a:spLocks noChangeArrowheads="1"/>
          </p:cNvSpPr>
          <p:nvPr/>
        </p:nvSpPr>
        <p:spPr bwMode="auto">
          <a:xfrm>
            <a:off x="5443538" y="2344738"/>
            <a:ext cx="544512" cy="263525"/>
          </a:xfrm>
          <a:prstGeom prst="rect">
            <a:avLst/>
          </a:prstGeom>
          <a:noFill/>
          <a:ln w="9525">
            <a:noFill/>
            <a:miter lim="800000"/>
            <a:headEnd/>
            <a:tailEnd/>
          </a:ln>
        </p:spPr>
        <p:txBody>
          <a:bodyPr wrap="none">
            <a:spAutoFit/>
          </a:bodyPr>
          <a:lstStyle/>
          <a:p>
            <a:pPr>
              <a:lnSpc>
                <a:spcPct val="75000"/>
              </a:lnSpc>
            </a:pPr>
            <a:r>
              <a:rPr lang="en-US" sz="1400"/>
              <a:t>13%</a:t>
            </a:r>
          </a:p>
        </p:txBody>
      </p:sp>
      <p:sp>
        <p:nvSpPr>
          <p:cNvPr id="64535" name="TextBox 26"/>
          <p:cNvSpPr txBox="1">
            <a:spLocks noChangeArrowheads="1"/>
          </p:cNvSpPr>
          <p:nvPr/>
        </p:nvSpPr>
        <p:spPr bwMode="auto">
          <a:xfrm>
            <a:off x="5456238" y="2857500"/>
            <a:ext cx="533400" cy="261938"/>
          </a:xfrm>
          <a:prstGeom prst="rect">
            <a:avLst/>
          </a:prstGeom>
          <a:noFill/>
          <a:ln w="9525">
            <a:noFill/>
            <a:miter lim="800000"/>
            <a:headEnd/>
            <a:tailEnd/>
          </a:ln>
        </p:spPr>
        <p:txBody>
          <a:bodyPr wrap="none">
            <a:spAutoFit/>
          </a:bodyPr>
          <a:lstStyle/>
          <a:p>
            <a:pPr>
              <a:lnSpc>
                <a:spcPct val="75000"/>
              </a:lnSpc>
            </a:pPr>
            <a:r>
              <a:rPr lang="en-US" sz="1400"/>
              <a:t>11%</a:t>
            </a:r>
          </a:p>
        </p:txBody>
      </p:sp>
      <p:sp>
        <p:nvSpPr>
          <p:cNvPr id="64536" name="TextBox 27"/>
          <p:cNvSpPr txBox="1">
            <a:spLocks noChangeArrowheads="1"/>
          </p:cNvSpPr>
          <p:nvPr/>
        </p:nvSpPr>
        <p:spPr bwMode="auto">
          <a:xfrm>
            <a:off x="5468938" y="3300413"/>
            <a:ext cx="444500" cy="263525"/>
          </a:xfrm>
          <a:prstGeom prst="rect">
            <a:avLst/>
          </a:prstGeom>
          <a:noFill/>
          <a:ln w="9525">
            <a:noFill/>
            <a:miter lim="800000"/>
            <a:headEnd/>
            <a:tailEnd/>
          </a:ln>
        </p:spPr>
        <p:txBody>
          <a:bodyPr wrap="none">
            <a:spAutoFit/>
          </a:bodyPr>
          <a:lstStyle/>
          <a:p>
            <a:pPr>
              <a:lnSpc>
                <a:spcPct val="75000"/>
              </a:lnSpc>
            </a:pPr>
            <a:r>
              <a:rPr lang="en-US" sz="1400"/>
              <a:t>7%</a:t>
            </a:r>
          </a:p>
        </p:txBody>
      </p:sp>
      <p:sp>
        <p:nvSpPr>
          <p:cNvPr id="64537" name="TextBox 28"/>
          <p:cNvSpPr txBox="1">
            <a:spLocks noChangeArrowheads="1"/>
          </p:cNvSpPr>
          <p:nvPr/>
        </p:nvSpPr>
        <p:spPr bwMode="auto">
          <a:xfrm>
            <a:off x="5446713" y="3732213"/>
            <a:ext cx="442912" cy="263525"/>
          </a:xfrm>
          <a:prstGeom prst="rect">
            <a:avLst/>
          </a:prstGeom>
          <a:noFill/>
          <a:ln w="9525">
            <a:noFill/>
            <a:miter lim="800000"/>
            <a:headEnd/>
            <a:tailEnd/>
          </a:ln>
        </p:spPr>
        <p:txBody>
          <a:bodyPr wrap="none">
            <a:spAutoFit/>
          </a:bodyPr>
          <a:lstStyle/>
          <a:p>
            <a:pPr>
              <a:lnSpc>
                <a:spcPct val="75000"/>
              </a:lnSpc>
            </a:pPr>
            <a:r>
              <a:rPr lang="en-US" sz="1400"/>
              <a:t>6%</a:t>
            </a:r>
          </a:p>
        </p:txBody>
      </p:sp>
      <p:sp>
        <p:nvSpPr>
          <p:cNvPr id="64538" name="TextBox 29"/>
          <p:cNvSpPr txBox="1">
            <a:spLocks noChangeArrowheads="1"/>
          </p:cNvSpPr>
          <p:nvPr/>
        </p:nvSpPr>
        <p:spPr bwMode="auto">
          <a:xfrm>
            <a:off x="5435600" y="4165600"/>
            <a:ext cx="444500" cy="261938"/>
          </a:xfrm>
          <a:prstGeom prst="rect">
            <a:avLst/>
          </a:prstGeom>
          <a:noFill/>
          <a:ln w="9525">
            <a:noFill/>
            <a:miter lim="800000"/>
            <a:headEnd/>
            <a:tailEnd/>
          </a:ln>
        </p:spPr>
        <p:txBody>
          <a:bodyPr wrap="none">
            <a:spAutoFit/>
          </a:bodyPr>
          <a:lstStyle/>
          <a:p>
            <a:pPr>
              <a:lnSpc>
                <a:spcPct val="75000"/>
              </a:lnSpc>
            </a:pPr>
            <a:r>
              <a:rPr lang="en-US" sz="1400"/>
              <a:t>5%</a:t>
            </a:r>
          </a:p>
        </p:txBody>
      </p:sp>
      <p:sp>
        <p:nvSpPr>
          <p:cNvPr id="64539" name="Rectangle 30"/>
          <p:cNvSpPr>
            <a:spLocks noChangeArrowheads="1"/>
          </p:cNvSpPr>
          <p:nvPr/>
        </p:nvSpPr>
        <p:spPr bwMode="auto">
          <a:xfrm>
            <a:off x="185738" y="1130300"/>
            <a:ext cx="4572000" cy="238125"/>
          </a:xfrm>
          <a:prstGeom prst="rect">
            <a:avLst/>
          </a:prstGeom>
          <a:noFill/>
          <a:ln w="9525">
            <a:noFill/>
            <a:miter lim="800000"/>
            <a:headEnd/>
            <a:tailEnd/>
          </a:ln>
        </p:spPr>
        <p:txBody>
          <a:bodyPr>
            <a:spAutoFit/>
          </a:bodyPr>
          <a:lstStyle/>
          <a:p>
            <a:pPr>
              <a:lnSpc>
                <a:spcPct val="75000"/>
              </a:lnSpc>
            </a:pPr>
            <a:r>
              <a:rPr lang="en-US" sz="1200"/>
              <a:t>Google Analytics data from April 28 - May 28 2012 </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92" name="Object 144"/>
          <p:cNvGraphicFramePr>
            <a:graphicFrameLocks noChangeAspect="1"/>
          </p:cNvGraphicFramePr>
          <p:nvPr/>
        </p:nvGraphicFramePr>
        <p:xfrm>
          <a:off x="247650" y="2530475"/>
          <a:ext cx="6502400" cy="3613150"/>
        </p:xfrm>
        <a:graphic>
          <a:graphicData uri="http://schemas.openxmlformats.org/presentationml/2006/ole">
            <p:oleObj spid="_x0000_s2192" name="Document" r:id="rId4" imgW="6354000" imgH="3364560" progId="">
              <p:embed/>
            </p:oleObj>
          </a:graphicData>
        </a:graphic>
      </p:graphicFrame>
      <p:sp>
        <p:nvSpPr>
          <p:cNvPr id="2193" name="Rounded Rectangle 12"/>
          <p:cNvSpPr>
            <a:spLocks noChangeArrowheads="1"/>
          </p:cNvSpPr>
          <p:nvPr/>
        </p:nvSpPr>
        <p:spPr bwMode="auto">
          <a:xfrm>
            <a:off x="6884988" y="2492375"/>
            <a:ext cx="2109787" cy="3263900"/>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2194" name="Title 1"/>
          <p:cNvSpPr>
            <a:spLocks noGrp="1"/>
          </p:cNvSpPr>
          <p:nvPr>
            <p:ph type="title"/>
          </p:nvPr>
        </p:nvSpPr>
        <p:spPr>
          <a:xfrm>
            <a:off x="381000" y="293688"/>
            <a:ext cx="8763000" cy="519112"/>
          </a:xfrm>
        </p:spPr>
        <p:txBody>
          <a:bodyPr/>
          <a:lstStyle/>
          <a:p>
            <a:r>
              <a:rPr lang="en-US" smtClean="0">
                <a:solidFill>
                  <a:schemeClr val="bg1"/>
                </a:solidFill>
                <a:cs typeface="ＭＳ Ｐゴシック"/>
              </a:rPr>
              <a:t>Top Ten Pageviews</a:t>
            </a:r>
          </a:p>
        </p:txBody>
      </p:sp>
      <p:sp>
        <p:nvSpPr>
          <p:cNvPr id="2195" name="Slide Number Placeholder 3"/>
          <p:cNvSpPr>
            <a:spLocks noGrp="1"/>
          </p:cNvSpPr>
          <p:nvPr>
            <p:ph type="sldNum" sz="quarter" idx="10"/>
          </p:nvPr>
        </p:nvSpPr>
        <p:spPr>
          <a:noFill/>
        </p:spPr>
        <p:txBody>
          <a:bodyPr/>
          <a:lstStyle/>
          <a:p>
            <a:fld id="{897BE68F-1918-4E3D-8075-A95ECFC7019B}" type="slidenum">
              <a:rPr lang="en-US" smtClean="0">
                <a:latin typeface="Arial" charset="0"/>
                <a:ea typeface="ＭＳ Ｐゴシック"/>
                <a:cs typeface="ＭＳ Ｐゴシック"/>
              </a:rPr>
              <a:pPr/>
              <a:t>7</a:t>
            </a:fld>
            <a:endParaRPr lang="en-US" smtClean="0">
              <a:latin typeface="Arial" charset="0"/>
              <a:ea typeface="ＭＳ Ｐゴシック"/>
              <a:cs typeface="ＭＳ Ｐゴシック"/>
            </a:endParaRPr>
          </a:p>
        </p:txBody>
      </p:sp>
      <p:sp>
        <p:nvSpPr>
          <p:cNvPr id="2196"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2197" name="TextBox 6"/>
          <p:cNvSpPr txBox="1">
            <a:spLocks noChangeArrowheads="1"/>
          </p:cNvSpPr>
          <p:nvPr/>
        </p:nvSpPr>
        <p:spPr bwMode="auto">
          <a:xfrm>
            <a:off x="160338" y="5995988"/>
            <a:ext cx="4957762" cy="238125"/>
          </a:xfrm>
          <a:prstGeom prst="rect">
            <a:avLst/>
          </a:prstGeom>
          <a:noFill/>
          <a:ln w="9525">
            <a:noFill/>
            <a:miter lim="800000"/>
            <a:headEnd/>
            <a:tailEnd/>
          </a:ln>
        </p:spPr>
        <p:txBody>
          <a:bodyPr>
            <a:spAutoFit/>
          </a:bodyPr>
          <a:lstStyle/>
          <a:p>
            <a:pPr>
              <a:lnSpc>
                <a:spcPct val="75000"/>
              </a:lnSpc>
            </a:pPr>
            <a:r>
              <a:rPr lang="en-US" sz="1200" b="0"/>
              <a:t>/ = http://cardiodx.com/</a:t>
            </a:r>
          </a:p>
        </p:txBody>
      </p:sp>
      <p:sp>
        <p:nvSpPr>
          <p:cNvPr id="11" name="TextBox 10"/>
          <p:cNvSpPr txBox="1"/>
          <p:nvPr/>
        </p:nvSpPr>
        <p:spPr>
          <a:xfrm>
            <a:off x="6859588" y="2705100"/>
            <a:ext cx="2019300" cy="3086100"/>
          </a:xfrm>
          <a:prstGeom prst="rect">
            <a:avLst/>
          </a:prstGeom>
          <a:noFill/>
        </p:spPr>
        <p:txBody>
          <a:bodyPr>
            <a:spAutoFit/>
          </a:bodyPr>
          <a:lstStyle/>
          <a:p>
            <a:pPr marL="285750" indent="-285750">
              <a:lnSpc>
                <a:spcPct val="90000"/>
              </a:lnSpc>
              <a:spcAft>
                <a:spcPts val="0"/>
              </a:spcAft>
              <a:buFont typeface="Arial"/>
              <a:buChar char="•"/>
              <a:defRPr/>
            </a:pPr>
            <a:r>
              <a:rPr lang="en-US" sz="1200" dirty="0">
                <a:latin typeface="Arial" pitchFamily="34" charset="0"/>
                <a:ea typeface="ＭＳ Ｐゴシック" pitchFamily="34" charset="-128"/>
                <a:cs typeface="+mn-cs"/>
              </a:rPr>
              <a:t>Unique </a:t>
            </a:r>
            <a:r>
              <a:rPr lang="en-US" sz="1200" dirty="0" err="1">
                <a:latin typeface="Arial" pitchFamily="34" charset="0"/>
                <a:ea typeface="ＭＳ Ｐゴシック" pitchFamily="34" charset="-128"/>
                <a:cs typeface="+mn-cs"/>
              </a:rPr>
              <a:t>Pageviews</a:t>
            </a:r>
            <a:r>
              <a:rPr lang="en-US" sz="1200" dirty="0">
                <a:latin typeface="Arial" pitchFamily="34" charset="0"/>
                <a:ea typeface="ＭＳ Ｐゴシック" pitchFamily="34" charset="-128"/>
                <a:cs typeface="+mn-cs"/>
              </a:rPr>
              <a:t> </a:t>
            </a:r>
            <a:r>
              <a:rPr lang="en-US" sz="1200" b="0" dirty="0">
                <a:latin typeface="Arial" pitchFamily="34" charset="0"/>
                <a:ea typeface="ＭＳ Ｐゴシック" pitchFamily="34" charset="-128"/>
                <a:cs typeface="+mn-cs"/>
              </a:rPr>
              <a:t>is the number of visits during which the specified page or pages are viewed at least once. Avg. </a:t>
            </a:r>
          </a:p>
          <a:p>
            <a:pPr marL="285750" indent="-285750">
              <a:lnSpc>
                <a:spcPct val="90000"/>
              </a:lnSpc>
              <a:spcAft>
                <a:spcPts val="0"/>
              </a:spcAft>
              <a:buFont typeface="Arial"/>
              <a:buChar char="•"/>
              <a:defRPr/>
            </a:pPr>
            <a:r>
              <a:rPr lang="en-US" sz="1200" dirty="0">
                <a:latin typeface="Arial" pitchFamily="34" charset="0"/>
                <a:ea typeface="ＭＳ Ｐゴシック" pitchFamily="34" charset="-128"/>
                <a:cs typeface="+mn-cs"/>
              </a:rPr>
              <a:t>Avg. Time on Page </a:t>
            </a:r>
            <a:r>
              <a:rPr lang="en-US" sz="1200" b="0" dirty="0">
                <a:latin typeface="Arial" pitchFamily="34" charset="0"/>
                <a:ea typeface="ＭＳ Ｐゴシック" pitchFamily="34" charset="-128"/>
                <a:cs typeface="+mn-cs"/>
              </a:rPr>
              <a:t>is the average amount of time visitors spent viewing a specified page or set of pages. </a:t>
            </a:r>
          </a:p>
          <a:p>
            <a:pPr marL="285750" indent="-285750">
              <a:lnSpc>
                <a:spcPct val="90000"/>
              </a:lnSpc>
              <a:spcAft>
                <a:spcPts val="0"/>
              </a:spcAft>
              <a:buFont typeface="Arial"/>
              <a:buChar char="•"/>
              <a:defRPr/>
            </a:pPr>
            <a:r>
              <a:rPr lang="en-US" sz="1200" dirty="0">
                <a:latin typeface="Arial" pitchFamily="34" charset="0"/>
                <a:ea typeface="ＭＳ Ｐゴシック" pitchFamily="34" charset="-128"/>
                <a:cs typeface="+mn-cs"/>
              </a:rPr>
              <a:t>Bounce Rate </a:t>
            </a:r>
            <a:r>
              <a:rPr lang="en-US" sz="1200" b="0" dirty="0">
                <a:latin typeface="Arial" pitchFamily="34" charset="0"/>
                <a:ea typeface="ＭＳ Ｐゴシック" pitchFamily="34" charset="-128"/>
                <a:cs typeface="+mn-cs"/>
              </a:rPr>
              <a:t>is the percentage of single-page visits (i.e. visits in which the person left your site from the entrance page).</a:t>
            </a:r>
          </a:p>
          <a:p>
            <a:pPr>
              <a:lnSpc>
                <a:spcPct val="90000"/>
              </a:lnSpc>
              <a:spcAft>
                <a:spcPts val="0"/>
              </a:spcAft>
              <a:defRPr/>
            </a:pPr>
            <a:endParaRPr lang="en-US" sz="1200" b="0" dirty="0">
              <a:latin typeface="Arial" pitchFamily="34" charset="0"/>
              <a:ea typeface="ＭＳ Ｐゴシック" pitchFamily="34" charset="-128"/>
              <a:cs typeface="+mn-cs"/>
            </a:endParaRPr>
          </a:p>
        </p:txBody>
      </p:sp>
      <p:sp>
        <p:nvSpPr>
          <p:cNvPr id="2199" name="TextBox 5"/>
          <p:cNvSpPr txBox="1">
            <a:spLocks noChangeArrowheads="1"/>
          </p:cNvSpPr>
          <p:nvPr/>
        </p:nvSpPr>
        <p:spPr bwMode="auto">
          <a:xfrm>
            <a:off x="282575" y="1193800"/>
            <a:ext cx="8694738" cy="1001713"/>
          </a:xfrm>
          <a:prstGeom prst="rect">
            <a:avLst/>
          </a:prstGeom>
          <a:noFill/>
          <a:ln w="9525">
            <a:noFill/>
            <a:miter lim="800000"/>
            <a:headEnd/>
            <a:tailEnd/>
          </a:ln>
        </p:spPr>
        <p:txBody>
          <a:bodyPr>
            <a:spAutoFit/>
          </a:bodyPr>
          <a:lstStyle/>
          <a:p>
            <a:pPr marL="285750" indent="-285750">
              <a:lnSpc>
                <a:spcPct val="110000"/>
              </a:lnSpc>
              <a:buClr>
                <a:schemeClr val="accent1"/>
              </a:buClr>
              <a:buFont typeface="Arial" charset="0"/>
              <a:buChar char="•"/>
            </a:pPr>
            <a:r>
              <a:rPr lang="en-US" sz="1800" b="0"/>
              <a:t>The home, career and team pages are viewed most often</a:t>
            </a:r>
          </a:p>
          <a:p>
            <a:pPr marL="285750" indent="-285750">
              <a:lnSpc>
                <a:spcPct val="110000"/>
              </a:lnSpc>
              <a:buClr>
                <a:schemeClr val="accent1"/>
              </a:buClr>
              <a:buFont typeface="Arial" charset="0"/>
              <a:buChar char="•"/>
            </a:pPr>
            <a:r>
              <a:rPr lang="en-US" sz="1800" b="0"/>
              <a:t>The homepage has a low bounce rate because visitors find it relevant and often click through to other pages before exiting the site</a:t>
            </a:r>
          </a:p>
        </p:txBody>
      </p:sp>
      <p:sp>
        <p:nvSpPr>
          <p:cNvPr id="2200" name="Rectangle 2"/>
          <p:cNvSpPr>
            <a:spLocks noChangeArrowheads="1"/>
          </p:cNvSpPr>
          <p:nvPr/>
        </p:nvSpPr>
        <p:spPr bwMode="auto">
          <a:xfrm>
            <a:off x="169863" y="2241550"/>
            <a:ext cx="4572000" cy="238125"/>
          </a:xfrm>
          <a:prstGeom prst="rect">
            <a:avLst/>
          </a:prstGeom>
          <a:noFill/>
          <a:ln w="9525">
            <a:noFill/>
            <a:miter lim="800000"/>
            <a:headEnd/>
            <a:tailEnd/>
          </a:ln>
        </p:spPr>
        <p:txBody>
          <a:bodyPr>
            <a:spAutoFit/>
          </a:bodyPr>
          <a:lstStyle/>
          <a:p>
            <a:pPr>
              <a:lnSpc>
                <a:spcPct val="75000"/>
              </a:lnSpc>
            </a:pPr>
            <a:r>
              <a:rPr lang="en-US" sz="1200"/>
              <a:t>Google Analytics data from April 28 - May 28 2012.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381000" y="363538"/>
            <a:ext cx="7010400" cy="522287"/>
          </a:xfrm>
        </p:spPr>
        <p:txBody>
          <a:bodyPr/>
          <a:lstStyle/>
          <a:p>
            <a:r>
              <a:rPr lang="en-US" smtClean="0">
                <a:solidFill>
                  <a:schemeClr val="bg1"/>
                </a:solidFill>
                <a:cs typeface="ＭＳ Ｐゴシック"/>
              </a:rPr>
              <a:t>3 Sources of Traffic to CardioDx.com</a:t>
            </a:r>
          </a:p>
        </p:txBody>
      </p:sp>
      <p:sp>
        <p:nvSpPr>
          <p:cNvPr id="69634" name="Slide Number Placeholder 3"/>
          <p:cNvSpPr>
            <a:spLocks noGrp="1"/>
          </p:cNvSpPr>
          <p:nvPr>
            <p:ph type="sldNum" sz="quarter" idx="10"/>
          </p:nvPr>
        </p:nvSpPr>
        <p:spPr>
          <a:noFill/>
        </p:spPr>
        <p:txBody>
          <a:bodyPr/>
          <a:lstStyle/>
          <a:p>
            <a:fld id="{C9DA7A28-8112-4B7F-BFE5-849056061E32}" type="slidenum">
              <a:rPr lang="en-US" smtClean="0">
                <a:latin typeface="Arial" charset="0"/>
                <a:ea typeface="ＭＳ Ｐゴシック"/>
                <a:cs typeface="ＭＳ Ｐゴシック"/>
              </a:rPr>
              <a:pPr/>
              <a:t>8</a:t>
            </a:fld>
            <a:endParaRPr lang="en-US" smtClean="0">
              <a:latin typeface="Arial" charset="0"/>
              <a:ea typeface="ＭＳ Ｐゴシック"/>
              <a:cs typeface="ＭＳ Ｐゴシック"/>
            </a:endParaRPr>
          </a:p>
        </p:txBody>
      </p:sp>
      <p:sp>
        <p:nvSpPr>
          <p:cNvPr id="69635"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grpSp>
        <p:nvGrpSpPr>
          <p:cNvPr id="69636" name="Group 45"/>
          <p:cNvGrpSpPr>
            <a:grpSpLocks/>
          </p:cNvGrpSpPr>
          <p:nvPr/>
        </p:nvGrpSpPr>
        <p:grpSpPr bwMode="auto">
          <a:xfrm>
            <a:off x="563563" y="955675"/>
            <a:ext cx="7993062" cy="5394325"/>
            <a:chOff x="1558957" y="1699923"/>
            <a:chExt cx="6096000" cy="4113865"/>
          </a:xfrm>
        </p:grpSpPr>
        <p:graphicFrame>
          <p:nvGraphicFramePr>
            <p:cNvPr id="35" name="Diagram 34"/>
            <p:cNvGraphicFramePr/>
            <p:nvPr/>
          </p:nvGraphicFramePr>
          <p:xfrm>
            <a:off x="1558957" y="169992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9640" name="Group 31"/>
            <p:cNvGrpSpPr>
              <a:grpSpLocks/>
            </p:cNvGrpSpPr>
            <p:nvPr/>
          </p:nvGrpSpPr>
          <p:grpSpPr bwMode="auto">
            <a:xfrm>
              <a:off x="3577200" y="3833139"/>
              <a:ext cx="2004161" cy="1980649"/>
              <a:chOff x="4078242" y="3961300"/>
              <a:chExt cx="1002082" cy="990326"/>
            </a:xfrm>
          </p:grpSpPr>
          <p:pic>
            <p:nvPicPr>
              <p:cNvPr id="69641" name="Picture 5"/>
              <p:cNvPicPr>
                <a:picLocks noChangeAspect="1"/>
              </p:cNvPicPr>
              <p:nvPr/>
            </p:nvPicPr>
            <p:blipFill>
              <a:blip r:embed="rId8"/>
              <a:srcRect l="60132" t="30988" r="24907" b="43524"/>
              <a:stretch>
                <a:fillRect/>
              </a:stretch>
            </p:blipFill>
            <p:spPr bwMode="auto">
              <a:xfrm>
                <a:off x="4078242" y="3961300"/>
                <a:ext cx="1002082" cy="990326"/>
              </a:xfrm>
              <a:prstGeom prst="rect">
                <a:avLst/>
              </a:prstGeom>
              <a:noFill/>
              <a:ln w="9525">
                <a:noFill/>
                <a:miter lim="800000"/>
                <a:headEnd/>
                <a:tailEnd/>
              </a:ln>
            </p:spPr>
          </p:pic>
          <p:pic>
            <p:nvPicPr>
              <p:cNvPr id="69642" name="Picture 1" descr="corus.gif"/>
              <p:cNvPicPr>
                <a:picLocks noChangeAspect="1"/>
              </p:cNvPicPr>
              <p:nvPr/>
            </p:nvPicPr>
            <p:blipFill>
              <a:blip r:embed="rId9"/>
              <a:srcRect/>
              <a:stretch>
                <a:fillRect/>
              </a:stretch>
            </p:blipFill>
            <p:spPr bwMode="auto">
              <a:xfrm>
                <a:off x="4189805" y="4351322"/>
                <a:ext cx="773796" cy="235341"/>
              </a:xfrm>
              <a:prstGeom prst="rect">
                <a:avLst/>
              </a:prstGeom>
              <a:noFill/>
              <a:ln w="9525">
                <a:noFill/>
                <a:miter lim="800000"/>
                <a:headEnd/>
                <a:tailEnd/>
              </a:ln>
            </p:spPr>
          </p:pic>
          <p:pic>
            <p:nvPicPr>
              <p:cNvPr id="69643" name="Picture 9"/>
              <p:cNvPicPr>
                <a:picLocks noChangeAspect="1"/>
              </p:cNvPicPr>
              <p:nvPr/>
            </p:nvPicPr>
            <p:blipFill>
              <a:blip r:embed="rId10"/>
              <a:srcRect t="76749"/>
              <a:stretch>
                <a:fillRect/>
              </a:stretch>
            </p:blipFill>
            <p:spPr bwMode="auto">
              <a:xfrm>
                <a:off x="4208068" y="4205381"/>
                <a:ext cx="734976" cy="115811"/>
              </a:xfrm>
              <a:prstGeom prst="rect">
                <a:avLst/>
              </a:prstGeom>
              <a:noFill/>
              <a:ln w="9525">
                <a:noFill/>
                <a:miter lim="800000"/>
                <a:headEnd/>
                <a:tailEnd/>
              </a:ln>
            </p:spPr>
          </p:pic>
        </p:grpSp>
      </p:grpSp>
      <p:cxnSp>
        <p:nvCxnSpPr>
          <p:cNvPr id="69637" name="Elbow Connector 36"/>
          <p:cNvCxnSpPr>
            <a:cxnSpLocks noChangeShapeType="1"/>
          </p:cNvCxnSpPr>
          <p:nvPr/>
        </p:nvCxnSpPr>
        <p:spPr bwMode="auto">
          <a:xfrm>
            <a:off x="1778000" y="3435350"/>
            <a:ext cx="2587625" cy="290513"/>
          </a:xfrm>
          <a:prstGeom prst="bentConnector3">
            <a:avLst>
              <a:gd name="adj1" fmla="val -468"/>
            </a:avLst>
          </a:prstGeom>
          <a:noFill/>
          <a:ln w="9525" algn="ctr">
            <a:solidFill>
              <a:schemeClr val="accent1"/>
            </a:solidFill>
            <a:round/>
            <a:headEnd/>
            <a:tailEnd/>
          </a:ln>
        </p:spPr>
      </p:cxnSp>
      <p:cxnSp>
        <p:nvCxnSpPr>
          <p:cNvPr id="69638" name="Elbow Connector 38"/>
          <p:cNvCxnSpPr>
            <a:cxnSpLocks noChangeShapeType="1"/>
          </p:cNvCxnSpPr>
          <p:nvPr/>
        </p:nvCxnSpPr>
        <p:spPr bwMode="auto">
          <a:xfrm rot="10800000" flipV="1">
            <a:off x="4354513" y="3411538"/>
            <a:ext cx="3011487" cy="325437"/>
          </a:xfrm>
          <a:prstGeom prst="bentConnector3">
            <a:avLst>
              <a:gd name="adj1" fmla="val -199"/>
            </a:avLst>
          </a:prstGeom>
          <a:noFill/>
          <a:ln w="9525" algn="ctr">
            <a:solidFill>
              <a:schemeClr val="accent1"/>
            </a:solidFill>
            <a:round/>
            <a:headEnd/>
            <a:tailEnd/>
          </a:ln>
        </p:spPr>
      </p:cxn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381000" y="377825"/>
            <a:ext cx="8763000" cy="492125"/>
          </a:xfrm>
        </p:spPr>
        <p:txBody>
          <a:bodyPr/>
          <a:lstStyle/>
          <a:p>
            <a:r>
              <a:rPr lang="en-US" sz="2600" smtClean="0">
                <a:solidFill>
                  <a:schemeClr val="bg1"/>
                </a:solidFill>
                <a:cs typeface="ＭＳ Ｐゴシック"/>
              </a:rPr>
              <a:t>59.5% Of Total Visitors Come From Search Engines</a:t>
            </a:r>
          </a:p>
        </p:txBody>
      </p:sp>
      <p:sp>
        <p:nvSpPr>
          <p:cNvPr id="71682" name="Content Placeholder 2"/>
          <p:cNvSpPr>
            <a:spLocks noGrp="1"/>
          </p:cNvSpPr>
          <p:nvPr>
            <p:ph idx="1"/>
          </p:nvPr>
        </p:nvSpPr>
        <p:spPr>
          <a:xfrm>
            <a:off x="5710238" y="1189038"/>
            <a:ext cx="3332162" cy="2843212"/>
          </a:xfrm>
        </p:spPr>
        <p:txBody>
          <a:bodyPr/>
          <a:lstStyle/>
          <a:p>
            <a:pPr>
              <a:lnSpc>
                <a:spcPct val="80000"/>
              </a:lnSpc>
            </a:pPr>
            <a:r>
              <a:rPr lang="en-US" sz="1400" smtClean="0">
                <a:cs typeface="ＭＳ Ｐゴシック"/>
              </a:rPr>
              <a:t>Visitors primarily search or google the keyword “cardiodx”</a:t>
            </a:r>
          </a:p>
          <a:p>
            <a:pPr>
              <a:lnSpc>
                <a:spcPct val="80000"/>
              </a:lnSpc>
            </a:pPr>
            <a:r>
              <a:rPr lang="en-US" sz="1400" smtClean="0">
                <a:cs typeface="ＭＳ Ｐゴシック"/>
              </a:rPr>
              <a:t>Bounce rate is low for most search keywords, except Board of Directors and the Compass Trial</a:t>
            </a:r>
          </a:p>
          <a:p>
            <a:pPr lvl="1">
              <a:lnSpc>
                <a:spcPct val="80000"/>
              </a:lnSpc>
            </a:pPr>
            <a:r>
              <a:rPr lang="en-US" sz="1200" smtClean="0"/>
              <a:t>Visitors are searching for your Board of Directors and not finding them so they bounce.</a:t>
            </a:r>
          </a:p>
          <a:p>
            <a:pPr lvl="1">
              <a:lnSpc>
                <a:spcPct val="80000"/>
              </a:lnSpc>
            </a:pPr>
            <a:r>
              <a:rPr lang="en-US" sz="1200" smtClean="0"/>
              <a:t>Visitors might bounce from The Compass Trial page because the content is possibly too technical or they might be searching for GlaxoSmithKline’s COMPAS trial.</a:t>
            </a:r>
          </a:p>
          <a:p>
            <a:pPr>
              <a:lnSpc>
                <a:spcPct val="80000"/>
              </a:lnSpc>
            </a:pPr>
            <a:r>
              <a:rPr lang="en-US" sz="1400" smtClean="0">
                <a:cs typeface="ＭＳ Ｐゴシック"/>
              </a:rPr>
              <a:t>Visitors are also searching for team members directly and for specific studies (but these account for very few visits)</a:t>
            </a:r>
          </a:p>
        </p:txBody>
      </p:sp>
      <p:sp>
        <p:nvSpPr>
          <p:cNvPr id="71683" name="Slide Number Placeholder 3"/>
          <p:cNvSpPr>
            <a:spLocks noGrp="1"/>
          </p:cNvSpPr>
          <p:nvPr>
            <p:ph type="sldNum" sz="quarter" idx="10"/>
          </p:nvPr>
        </p:nvSpPr>
        <p:spPr>
          <a:noFill/>
        </p:spPr>
        <p:txBody>
          <a:bodyPr/>
          <a:lstStyle/>
          <a:p>
            <a:fld id="{7D75221E-FBC2-4DAC-848A-BCE741F6B2FC}" type="slidenum">
              <a:rPr lang="en-US" smtClean="0">
                <a:latin typeface="Arial" charset="0"/>
                <a:ea typeface="ＭＳ Ｐゴシック"/>
                <a:cs typeface="ＭＳ Ｐゴシック"/>
              </a:rPr>
              <a:pPr/>
              <a:t>9</a:t>
            </a:fld>
            <a:endParaRPr lang="en-US" smtClean="0">
              <a:latin typeface="Arial" charset="0"/>
              <a:ea typeface="ＭＳ Ｐゴシック"/>
              <a:cs typeface="ＭＳ Ｐゴシック"/>
            </a:endParaRPr>
          </a:p>
        </p:txBody>
      </p:sp>
      <p:sp>
        <p:nvSpPr>
          <p:cNvPr id="71684" name="Footer Placeholder 4"/>
          <p:cNvSpPr>
            <a:spLocks noGrp="1"/>
          </p:cNvSpPr>
          <p:nvPr>
            <p:ph type="ftr" sz="quarter" idx="11"/>
          </p:nvPr>
        </p:nvSpPr>
        <p:spPr>
          <a:noFill/>
        </p:spPr>
        <p:txBody>
          <a:bodyPr/>
          <a:lstStyle/>
          <a:p>
            <a:r>
              <a:rPr lang="en-US" smtClean="0">
                <a:latin typeface="Arial" charset="0"/>
                <a:ea typeface="ＭＳ Ｐゴシック"/>
                <a:cs typeface="ＭＳ Ｐゴシック"/>
              </a:rPr>
              <a:t>© 2012 CardioDx, Inc. Content is confidential and proprietary</a:t>
            </a:r>
          </a:p>
        </p:txBody>
      </p:sp>
      <p:sp>
        <p:nvSpPr>
          <p:cNvPr id="71685" name="TextBox 6"/>
          <p:cNvSpPr txBox="1">
            <a:spLocks noChangeArrowheads="1"/>
          </p:cNvSpPr>
          <p:nvPr/>
        </p:nvSpPr>
        <p:spPr bwMode="auto">
          <a:xfrm>
            <a:off x="87313" y="1146175"/>
            <a:ext cx="4959350" cy="238125"/>
          </a:xfrm>
          <a:prstGeom prst="rect">
            <a:avLst/>
          </a:prstGeom>
          <a:noFill/>
          <a:ln w="9525">
            <a:noFill/>
            <a:miter lim="800000"/>
            <a:headEnd/>
            <a:tailEnd/>
          </a:ln>
        </p:spPr>
        <p:txBody>
          <a:bodyPr>
            <a:spAutoFit/>
          </a:bodyPr>
          <a:lstStyle/>
          <a:p>
            <a:pPr>
              <a:lnSpc>
                <a:spcPct val="75000"/>
              </a:lnSpc>
            </a:pPr>
            <a:r>
              <a:rPr lang="en-US" sz="1200"/>
              <a:t>Google Analytics data from April 28- May 28, 2012</a:t>
            </a:r>
          </a:p>
        </p:txBody>
      </p:sp>
      <p:sp>
        <p:nvSpPr>
          <p:cNvPr id="71686" name="Rounded Rectangle 8"/>
          <p:cNvSpPr>
            <a:spLocks noChangeArrowheads="1"/>
          </p:cNvSpPr>
          <p:nvPr/>
        </p:nvSpPr>
        <p:spPr bwMode="auto">
          <a:xfrm>
            <a:off x="5745163" y="4349750"/>
            <a:ext cx="3308350" cy="1714500"/>
          </a:xfrm>
          <a:prstGeom prst="roundRect">
            <a:avLst>
              <a:gd name="adj" fmla="val 16667"/>
            </a:avLst>
          </a:prstGeom>
          <a:solidFill>
            <a:schemeClr val="tx2"/>
          </a:solidFill>
          <a:ln w="9525" algn="ctr">
            <a:solidFill>
              <a:schemeClr val="tx1"/>
            </a:solidFill>
            <a:round/>
            <a:headEnd/>
            <a:tailEnd/>
          </a:ln>
        </p:spPr>
        <p:txBody>
          <a:bodyPr anchor="ctr"/>
          <a:lstStyle/>
          <a:p>
            <a:pPr>
              <a:lnSpc>
                <a:spcPct val="75000"/>
              </a:lnSpc>
            </a:pPr>
            <a:endParaRPr lang="en-US" b="0">
              <a:solidFill>
                <a:srgbClr val="000000"/>
              </a:solidFill>
            </a:endParaRPr>
          </a:p>
        </p:txBody>
      </p:sp>
      <p:sp>
        <p:nvSpPr>
          <p:cNvPr id="71687" name="TextBox 9"/>
          <p:cNvSpPr txBox="1">
            <a:spLocks noChangeArrowheads="1"/>
          </p:cNvSpPr>
          <p:nvPr/>
        </p:nvSpPr>
        <p:spPr bwMode="auto">
          <a:xfrm>
            <a:off x="5713413" y="4418013"/>
            <a:ext cx="3338512" cy="1757362"/>
          </a:xfrm>
          <a:prstGeom prst="rect">
            <a:avLst/>
          </a:prstGeom>
          <a:noFill/>
          <a:ln w="9525">
            <a:noFill/>
            <a:miter lim="800000"/>
            <a:headEnd/>
            <a:tailEnd/>
          </a:ln>
        </p:spPr>
        <p:txBody>
          <a:bodyPr>
            <a:spAutoFit/>
          </a:bodyPr>
          <a:lstStyle/>
          <a:p>
            <a:pPr marL="285750" indent="-285750">
              <a:lnSpc>
                <a:spcPct val="90000"/>
              </a:lnSpc>
              <a:buFont typeface="Arial" charset="0"/>
              <a:buChar char="•"/>
            </a:pPr>
            <a:r>
              <a:rPr lang="en-US" sz="1000"/>
              <a:t>Visits</a:t>
            </a:r>
            <a:r>
              <a:rPr lang="en-US" sz="1000" b="0"/>
              <a:t> is the number of visits to your site.</a:t>
            </a:r>
          </a:p>
          <a:p>
            <a:pPr marL="285750" indent="-285750">
              <a:lnSpc>
                <a:spcPct val="90000"/>
              </a:lnSpc>
              <a:buFont typeface="Arial" charset="0"/>
              <a:buChar char="•"/>
            </a:pPr>
            <a:r>
              <a:rPr lang="en-US" sz="1000"/>
              <a:t>Landing Page </a:t>
            </a:r>
            <a:r>
              <a:rPr lang="en-US" sz="1000" b="0"/>
              <a:t>is the first page that a user views during a session. This is also known as the 'entrance page.’</a:t>
            </a:r>
          </a:p>
          <a:p>
            <a:pPr marL="285750" indent="-285750">
              <a:lnSpc>
                <a:spcPct val="90000"/>
              </a:lnSpc>
              <a:buFont typeface="Arial" charset="0"/>
              <a:buChar char="•"/>
            </a:pPr>
            <a:r>
              <a:rPr lang="en-US" sz="1000"/>
              <a:t>Pages/Visit </a:t>
            </a:r>
            <a:r>
              <a:rPr lang="en-US" sz="1000" b="0"/>
              <a:t>is the average number of pages viewed during a visit to your site.</a:t>
            </a:r>
          </a:p>
          <a:p>
            <a:pPr marL="285750" indent="-285750">
              <a:lnSpc>
                <a:spcPct val="90000"/>
              </a:lnSpc>
              <a:buFont typeface="Arial" charset="0"/>
              <a:buChar char="•"/>
            </a:pPr>
            <a:r>
              <a:rPr lang="en-US" sz="1000"/>
              <a:t>Avg. Visit Duration</a:t>
            </a:r>
            <a:r>
              <a:rPr lang="en-US" sz="1000" b="0"/>
              <a:t> is the average time duration of a session.</a:t>
            </a:r>
          </a:p>
          <a:p>
            <a:pPr marL="285750" indent="-285750">
              <a:lnSpc>
                <a:spcPct val="90000"/>
              </a:lnSpc>
              <a:buFont typeface="Arial" charset="0"/>
              <a:buChar char="•"/>
            </a:pPr>
            <a:r>
              <a:rPr lang="en-US" sz="1000"/>
              <a:t>Bounce Rate </a:t>
            </a:r>
            <a:r>
              <a:rPr lang="en-US" sz="1000" b="0"/>
              <a:t>is the percentage of single-page visits (i.e. visits in which the person left your site from the entrance page).</a:t>
            </a:r>
          </a:p>
          <a:p>
            <a:pPr marL="285750" indent="-285750">
              <a:lnSpc>
                <a:spcPct val="90000"/>
              </a:lnSpc>
              <a:buFont typeface="Arial" charset="0"/>
              <a:buChar char="•"/>
            </a:pPr>
            <a:endParaRPr lang="en-US" sz="1000" b="0"/>
          </a:p>
        </p:txBody>
      </p:sp>
      <p:graphicFrame>
        <p:nvGraphicFramePr>
          <p:cNvPr id="12" name="Table 11"/>
          <p:cNvGraphicFramePr>
            <a:graphicFrameLocks noGrp="1"/>
          </p:cNvGraphicFramePr>
          <p:nvPr/>
        </p:nvGraphicFramePr>
        <p:xfrm>
          <a:off x="161925" y="1427163"/>
          <a:ext cx="5538788" cy="4556125"/>
        </p:xfrm>
        <a:graphic>
          <a:graphicData uri="http://schemas.openxmlformats.org/drawingml/2006/table">
            <a:tbl>
              <a:tblPr/>
              <a:tblGrid>
                <a:gridCol w="1356617"/>
                <a:gridCol w="664275"/>
                <a:gridCol w="608139"/>
                <a:gridCol w="1019802"/>
                <a:gridCol w="673630"/>
                <a:gridCol w="608139"/>
                <a:gridCol w="608139"/>
              </a:tblGrid>
              <a:tr h="290035">
                <a:tc>
                  <a:txBody>
                    <a:bodyPr/>
                    <a:lstStyle/>
                    <a:p>
                      <a:pPr algn="l" fontAlgn="t"/>
                      <a:r>
                        <a:rPr lang="en-US" sz="800" b="1" i="0" u="none" strike="noStrike">
                          <a:solidFill>
                            <a:srgbClr val="000000"/>
                          </a:solidFill>
                          <a:effectLst/>
                          <a:latin typeface="Arial"/>
                        </a:rPr>
                        <a:t>Keyword</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 of Visits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Visits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Primary Landing Page(s)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Pages/Visit</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Avg. Visit Duration</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Arial"/>
                        </a:rPr>
                        <a:t>Bounce Rate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339">
                <a:tc rowSpan="2">
                  <a:txBody>
                    <a:bodyPr/>
                    <a:lstStyle/>
                    <a:p>
                      <a:pPr algn="l" fontAlgn="t"/>
                      <a:r>
                        <a:rPr lang="en-US" sz="800" b="0" i="0" u="none" strike="noStrike">
                          <a:solidFill>
                            <a:srgbClr val="000000"/>
                          </a:solidFill>
                          <a:effectLst/>
                          <a:latin typeface="Arial"/>
                        </a:rPr>
                        <a:t>cardiodx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22.70%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790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rowSpan="2">
                  <a:txBody>
                    <a:bodyPr/>
                    <a:lstStyle/>
                    <a:p>
                      <a:pPr algn="l" fontAlgn="t"/>
                      <a:r>
                        <a:rPr lang="en-US" sz="800" b="0" i="0" u="none" strike="noStrike">
                          <a:solidFill>
                            <a:srgbClr val="000000"/>
                          </a:solidFill>
                          <a:effectLst/>
                          <a:latin typeface="Arial"/>
                        </a:rPr>
                        <a:t>3.46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0:03:20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30.76%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3389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t"/>
                      <a:r>
                        <a:rPr lang="en-US" sz="700" b="0" i="0" u="none" strike="noStrike">
                          <a:solidFill>
                            <a:srgbClr val="000000"/>
                          </a:solidFill>
                          <a:effectLst/>
                          <a:latin typeface="Arial"/>
                        </a:rPr>
                        <a:t>/about-cardiodx/careers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140339">
                <a:tc rowSpan="2">
                  <a:txBody>
                    <a:bodyPr/>
                    <a:lstStyle/>
                    <a:p>
                      <a:pPr algn="l" fontAlgn="t"/>
                      <a:r>
                        <a:rPr lang="en-US" sz="800" b="0" i="0" u="none" strike="noStrike">
                          <a:solidFill>
                            <a:srgbClr val="000000"/>
                          </a:solidFill>
                          <a:effectLst/>
                          <a:latin typeface="Arial"/>
                        </a:rPr>
                        <a:t>cardio dx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3.40%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118</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rowSpan="2">
                  <a:txBody>
                    <a:bodyPr/>
                    <a:lstStyle/>
                    <a:p>
                      <a:pPr algn="l" fontAlgn="t"/>
                      <a:r>
                        <a:rPr lang="en-US" sz="800" b="0" i="0" u="none" strike="noStrike">
                          <a:solidFill>
                            <a:srgbClr val="000000"/>
                          </a:solidFill>
                          <a:effectLst/>
                          <a:latin typeface="Arial"/>
                        </a:rPr>
                        <a:t>2.9</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0:01:35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33.05%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3389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t"/>
                      <a:r>
                        <a:rPr lang="en-US" sz="700" b="0" i="0" u="none" strike="noStrike">
                          <a:solidFill>
                            <a:srgbClr val="000000"/>
                          </a:solidFill>
                          <a:effectLst/>
                          <a:latin typeface="Arial"/>
                        </a:rPr>
                        <a:t>/about-cardiodx/careers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233899">
                <a:tc rowSpan="2">
                  <a:txBody>
                    <a:bodyPr/>
                    <a:lstStyle/>
                    <a:p>
                      <a:pPr algn="l" fontAlgn="t"/>
                      <a:r>
                        <a:rPr lang="en-US" sz="800" b="0" i="0" u="none" strike="noStrike">
                          <a:solidFill>
                            <a:srgbClr val="000000"/>
                          </a:solidFill>
                          <a:effectLst/>
                          <a:latin typeface="Arial"/>
                        </a:rPr>
                        <a:t>corus cad</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0.80%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27</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Arial"/>
                        </a:rPr>
                        <a:t>/for-patients/corus-cad-overview/</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rowSpan="2">
                  <a:txBody>
                    <a:bodyPr/>
                    <a:lstStyle/>
                    <a:p>
                      <a:pPr algn="l" fontAlgn="t"/>
                      <a:r>
                        <a:rPr lang="en-US" sz="800" b="0" i="0" u="none" strike="noStrike">
                          <a:solidFill>
                            <a:srgbClr val="000000"/>
                          </a:solidFill>
                          <a:effectLst/>
                          <a:latin typeface="Arial"/>
                        </a:rPr>
                        <a:t>2.56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0:01:31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l" fontAlgn="t"/>
                      <a:r>
                        <a:rPr lang="en-US" sz="800" b="0" i="0" u="none" strike="noStrike">
                          <a:solidFill>
                            <a:srgbClr val="000000"/>
                          </a:solidFill>
                          <a:effectLst/>
                          <a:latin typeface="Arial"/>
                        </a:rPr>
                        <a:t>33.33%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14969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149696">
                <a:tc>
                  <a:txBody>
                    <a:bodyPr/>
                    <a:lstStyle/>
                    <a:p>
                      <a:pPr algn="l" fontAlgn="t"/>
                      <a:r>
                        <a:rPr lang="en-US" sz="800" b="0" i="0" u="none" strike="noStrike">
                          <a:solidFill>
                            <a:srgbClr val="000000"/>
                          </a:solidFill>
                          <a:effectLst/>
                          <a:latin typeface="Arial"/>
                        </a:rPr>
                        <a:t>cardiodx inc</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0.70%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3.2</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0:04:58</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16.00%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899">
                <a:tc>
                  <a:txBody>
                    <a:bodyPr/>
                    <a:lstStyle/>
                    <a:p>
                      <a:pPr algn="l" fontAlgn="t"/>
                      <a:r>
                        <a:rPr lang="en-US" sz="800" b="0" i="0" u="none" strike="noStrike">
                          <a:solidFill>
                            <a:srgbClr val="000000"/>
                          </a:solidFill>
                          <a:effectLst/>
                          <a:latin typeface="Arial"/>
                        </a:rPr>
                        <a:t>cardiodx careers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0.70%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24</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/about-cardiodx/careers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2.83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0:02:26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50.00%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696">
                <a:tc>
                  <a:txBody>
                    <a:bodyPr/>
                    <a:lstStyle/>
                    <a:p>
                      <a:pPr algn="l" fontAlgn="t"/>
                      <a:r>
                        <a:rPr lang="en-US" sz="800" b="0" i="0" u="none" strike="noStrike">
                          <a:solidFill>
                            <a:srgbClr val="000000"/>
                          </a:solidFill>
                          <a:effectLst/>
                          <a:latin typeface="Arial"/>
                        </a:rPr>
                        <a:t>cardiodx, inc.</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0.70%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24</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3.46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0:01:53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37.50%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696">
                <a:tc>
                  <a:txBody>
                    <a:bodyPr/>
                    <a:lstStyle/>
                    <a:p>
                      <a:pPr algn="l" fontAlgn="t"/>
                      <a:r>
                        <a:rPr lang="en-US" sz="800" b="0" i="0" u="none" strike="noStrike">
                          <a:solidFill>
                            <a:srgbClr val="000000"/>
                          </a:solidFill>
                          <a:effectLst/>
                          <a:latin typeface="Arial"/>
                        </a:rPr>
                        <a:t>caridodx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0.40%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14</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1.21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0:00:03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85.71%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696">
                <a:tc>
                  <a:txBody>
                    <a:bodyPr/>
                    <a:lstStyle/>
                    <a:p>
                      <a:pPr algn="l" fontAlgn="t"/>
                      <a:r>
                        <a:rPr lang="en-US" sz="800" b="0" i="0" u="none" strike="noStrike">
                          <a:solidFill>
                            <a:srgbClr val="000000"/>
                          </a:solidFill>
                          <a:effectLst/>
                          <a:latin typeface="Arial"/>
                        </a:rPr>
                        <a:t>cardiox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0.40%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 (homepage)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1.92</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0:00:20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53.85%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035">
                <a:tc>
                  <a:txBody>
                    <a:bodyPr/>
                    <a:lstStyle/>
                    <a:p>
                      <a:pPr algn="l" fontAlgn="t"/>
                      <a:r>
                        <a:rPr lang="en-US" sz="800" b="0" i="0" u="none" strike="noStrike">
                          <a:solidFill>
                            <a:srgbClr val="000000"/>
                          </a:solidFill>
                          <a:effectLst/>
                          <a:latin typeface="Arial"/>
                        </a:rPr>
                        <a:t>cardiodx board of directors</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0.30%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/about-cardiodx/team</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2.91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0:05:19</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54.55%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443">
                <a:tc>
                  <a:txBody>
                    <a:bodyPr/>
                    <a:lstStyle/>
                    <a:p>
                      <a:pPr algn="l" fontAlgn="t"/>
                      <a:r>
                        <a:rPr lang="en-US" sz="800" b="0" i="0" u="none" strike="noStrike">
                          <a:solidFill>
                            <a:srgbClr val="000000"/>
                          </a:solidFill>
                          <a:effectLst/>
                          <a:latin typeface="Arial"/>
                        </a:rPr>
                        <a:t>compass trial</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0.30%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/research-and-development/coronary-artery-disease/compass-trial/</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1.55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0:01:24</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63.64%</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r>
              <a:tr h="159052">
                <a:tc>
                  <a:txBody>
                    <a:bodyPr/>
                    <a:lstStyle/>
                    <a:p>
                      <a:pPr algn="l" fontAlgn="t"/>
                      <a:r>
                        <a:rPr lang="en-US" sz="800" b="0" i="0" u="none" strike="noStrike">
                          <a:solidFill>
                            <a:srgbClr val="000000"/>
                          </a:solidFill>
                          <a:effectLst/>
                          <a:latin typeface="Arial"/>
                        </a:rPr>
                        <a:t>david levison cardiodx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0.10%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/about-cardiodx/team</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5</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0:06:23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696">
                <a:tc>
                  <a:txBody>
                    <a:bodyPr/>
                    <a:lstStyle/>
                    <a:p>
                      <a:pPr algn="l" fontAlgn="t"/>
                      <a:r>
                        <a:rPr lang="en-US" sz="800" b="0" i="0" u="none" strike="noStrike">
                          <a:solidFill>
                            <a:srgbClr val="000000"/>
                          </a:solidFill>
                          <a:effectLst/>
                          <a:latin typeface="Arial"/>
                        </a:rPr>
                        <a:t>mark monane cariodx</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0.10%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2</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/about-cardiodx/team</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0:01:10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4345">
                <a:tc>
                  <a:txBody>
                    <a:bodyPr/>
                    <a:lstStyle/>
                    <a:p>
                      <a:pPr algn="l" fontAlgn="t"/>
                      <a:r>
                        <a:rPr lang="en-US" sz="800" b="0" i="0" u="none" strike="noStrike" dirty="0">
                          <a:solidFill>
                            <a:srgbClr val="000000"/>
                          </a:solidFill>
                          <a:effectLst/>
                          <a:latin typeface="Arial"/>
                        </a:rPr>
                        <a:t>blood-based genomic test better than imaging test for ruling out obstructive coronary artery disease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0.02%</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1</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Arial"/>
                        </a:rPr>
                        <a:t>/about-cardiodx/newsroom/press-releases/cardiodx-blood-based-gene-expression-test-demonstrates-superior-performance-to-myocardial-perfusion-imaging-to-rule-out-obstructive-coronary-artery-disease</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3</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Arial"/>
                        </a:rPr>
                        <a:t>0:00:46</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solidFill>
                            <a:srgbClr val="000000"/>
                          </a:solidFill>
                          <a:effectLst/>
                          <a:latin typeface="Arial"/>
                        </a:rPr>
                        <a:t>0.00%</a:t>
                      </a:r>
                    </a:p>
                  </a:txBody>
                  <a:tcPr marL="9356" marR="9356" marT="93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1813" name="Rectangle 12"/>
          <p:cNvSpPr>
            <a:spLocks noChangeArrowheads="1"/>
          </p:cNvSpPr>
          <p:nvPr/>
        </p:nvSpPr>
        <p:spPr bwMode="auto">
          <a:xfrm>
            <a:off x="193675" y="6094413"/>
            <a:ext cx="1493838" cy="214312"/>
          </a:xfrm>
          <a:prstGeom prst="rect">
            <a:avLst/>
          </a:prstGeom>
          <a:noFill/>
          <a:ln w="9525">
            <a:noFill/>
            <a:miter lim="800000"/>
            <a:headEnd/>
            <a:tailEnd/>
          </a:ln>
        </p:spPr>
        <p:txBody>
          <a:bodyPr wrap="none">
            <a:spAutoFit/>
          </a:bodyPr>
          <a:lstStyle/>
          <a:p>
            <a:pPr>
              <a:lnSpc>
                <a:spcPct val="75000"/>
              </a:lnSpc>
            </a:pPr>
            <a:r>
              <a:rPr lang="en-US" sz="1000" b="0"/>
              <a:t>/ = http://cardiodx.com/</a:t>
            </a:r>
          </a:p>
        </p:txBody>
      </p:sp>
      <p:sp>
        <p:nvSpPr>
          <p:cNvPr id="14" name="Rectangle 13"/>
          <p:cNvSpPr>
            <a:spLocks noChangeArrowheads="1"/>
          </p:cNvSpPr>
          <p:nvPr/>
        </p:nvSpPr>
        <p:spPr bwMode="auto">
          <a:xfrm>
            <a:off x="152400" y="3668713"/>
            <a:ext cx="5562600" cy="755650"/>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
        <p:nvSpPr>
          <p:cNvPr id="15" name="Rectangle 14"/>
          <p:cNvSpPr>
            <a:spLocks noChangeArrowheads="1"/>
          </p:cNvSpPr>
          <p:nvPr/>
        </p:nvSpPr>
        <p:spPr bwMode="auto">
          <a:xfrm>
            <a:off x="152400" y="4414838"/>
            <a:ext cx="5562600" cy="336550"/>
          </a:xfrm>
          <a:prstGeom prst="rect">
            <a:avLst/>
          </a:prstGeom>
          <a:noFill/>
          <a:ln w="28575" algn="ctr">
            <a:solidFill>
              <a:srgbClr val="C41230"/>
            </a:solidFill>
            <a:round/>
            <a:headEnd/>
            <a:tailEnd/>
          </a:ln>
        </p:spPr>
        <p:txBody>
          <a:bodyPr anchor="ctr"/>
          <a:lstStyle/>
          <a:p>
            <a:pPr>
              <a:lnSpc>
                <a:spcPct val="75000"/>
              </a:lnSpc>
            </a:pPr>
            <a:endParaRPr lang="en-US" b="0">
              <a:solidFill>
                <a:srgbClr val="0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heme/theme1.xml><?xml version="1.0" encoding="utf-8"?>
<a:theme xmlns:a="http://schemas.openxmlformats.org/drawingml/2006/main" name="CardioDx_PowerPoint_template_2012">
  <a:themeElements>
    <a:clrScheme name="CardioDx_PowerPoint_template_2012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CardioDx_PowerPoint_template_201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CardioDx_PowerPoint_template_2012 1">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
      <a:clrScheme name="CardioDx_PowerPoint_template_2012 2">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F2E18C"/>
        </a:hlink>
        <a:folHlink>
          <a:srgbClr val="6E8878"/>
        </a:folHlink>
      </a:clrScheme>
      <a:clrMap bg1="lt1" tx1="dk1" bg2="lt2" tx2="dk2" accent1="accent1" accent2="accent2" accent3="accent3" accent4="accent4" accent5="accent5" accent6="accent6" hlink="hlink" folHlink="folHlink"/>
    </a:extraClrScheme>
    <a:extraClrScheme>
      <a:clrScheme name="CardioDx_PowerPoint_template_2012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F2E18C"/>
        </a:hlink>
        <a:folHlink>
          <a:srgbClr val="6E887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F2E18C"/>
        </a:hlink>
        <a:folHlink>
          <a:srgbClr val="6E887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2">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75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FFFFFF"/>
        </a:dk2>
        <a:lt2>
          <a:srgbClr val="ADAFB2"/>
        </a:lt2>
        <a:accent1>
          <a:srgbClr val="C41230"/>
        </a:accent1>
        <a:accent2>
          <a:srgbClr val="9C5F0E"/>
        </a:accent2>
        <a:accent3>
          <a:srgbClr val="FFFFFF"/>
        </a:accent3>
        <a:accent4>
          <a:srgbClr val="000000"/>
        </a:accent4>
        <a:accent5>
          <a:srgbClr val="DEAAAD"/>
        </a:accent5>
        <a:accent6>
          <a:srgbClr val="8D550C"/>
        </a:accent6>
        <a:hlink>
          <a:srgbClr val="F2E18C"/>
        </a:hlink>
        <a:folHlink>
          <a:srgbClr val="6E887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DDDDDD"/>
      </a:dk2>
      <a:lt2>
        <a:srgbClr val="ADAFB2"/>
      </a:lt2>
      <a:accent1>
        <a:srgbClr val="C41230"/>
      </a:accent1>
      <a:accent2>
        <a:srgbClr val="9C5F0E"/>
      </a:accent2>
      <a:accent3>
        <a:srgbClr val="FFFFFF"/>
      </a:accent3>
      <a:accent4>
        <a:srgbClr val="000000"/>
      </a:accent4>
      <a:accent5>
        <a:srgbClr val="DEAAAD"/>
      </a:accent5>
      <a:accent6>
        <a:srgbClr val="8D550C"/>
      </a:accent6>
      <a:hlink>
        <a:srgbClr val="5D87A1"/>
      </a:hlink>
      <a:folHlink>
        <a:srgbClr val="6E887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CardioDx_PowerPoint_template_2012</Template>
  <TotalTime>39597</TotalTime>
  <Words>4729</Words>
  <Application>Microsoft Macintosh PowerPoint</Application>
  <PresentationFormat>On-screen Show (4:3)</PresentationFormat>
  <Paragraphs>652</Paragraphs>
  <Slides>39</Slides>
  <Notes>29</Notes>
  <HiddenSlides>0</HiddenSlides>
  <MMClips>2</MMClips>
  <ScaleCrop>false</ScaleCrop>
  <HeadingPairs>
    <vt:vector size="8" baseType="variant">
      <vt:variant>
        <vt:lpstr>Fonts Used</vt:lpstr>
      </vt:variant>
      <vt:variant>
        <vt:i4>2</vt:i4>
      </vt:variant>
      <vt:variant>
        <vt:lpstr>Design Template</vt:lpstr>
      </vt:variant>
      <vt:variant>
        <vt:i4>8</vt:i4>
      </vt:variant>
      <vt:variant>
        <vt:lpstr>Embedded OLE Servers</vt:lpstr>
      </vt:variant>
      <vt:variant>
        <vt:i4>2</vt:i4>
      </vt:variant>
      <vt:variant>
        <vt:lpstr>Slide Titles</vt:lpstr>
      </vt:variant>
      <vt:variant>
        <vt:i4>39</vt:i4>
      </vt:variant>
    </vt:vector>
  </HeadingPairs>
  <TitlesOfParts>
    <vt:vector size="51" baseType="lpstr">
      <vt:lpstr>Arial</vt:lpstr>
      <vt:lpstr>ＭＳ Ｐゴシック</vt:lpstr>
      <vt:lpstr>CardioDx_PowerPoint_template_2012</vt:lpstr>
      <vt:lpstr>Default Design</vt:lpstr>
      <vt:lpstr>1_Default Design</vt:lpstr>
      <vt:lpstr>2_Default Design</vt:lpstr>
      <vt:lpstr>CardioDx_PowerPoint_template_2012</vt:lpstr>
      <vt:lpstr>Default Design</vt:lpstr>
      <vt:lpstr>1_Default Design</vt:lpstr>
      <vt:lpstr>2_Default Design</vt:lpstr>
      <vt:lpstr>Document</vt:lpstr>
      <vt:lpstr>Worksheet</vt:lpstr>
      <vt:lpstr>Search Engine Optimization (SEO) and Landing Page Optimization: Industry Practice and Recommendations for CardioDx® and CardioDx.com</vt:lpstr>
      <vt:lpstr>Project Overview</vt:lpstr>
      <vt:lpstr>Agenda</vt:lpstr>
      <vt:lpstr>Visitor Overview Since October 2009</vt:lpstr>
      <vt:lpstr>Monthly Visitor Overview</vt:lpstr>
      <vt:lpstr>Cardiodx.Com Visitor Flow Diagram</vt:lpstr>
      <vt:lpstr>Top Ten Pageviews</vt:lpstr>
      <vt:lpstr>3 Sources of Traffic to CardioDx.com</vt:lpstr>
      <vt:lpstr>59.5% Of Total Visitors Come From Search Engines</vt:lpstr>
      <vt:lpstr>18.7% Of Visitors Come From Referral Traffic/Inbound Links</vt:lpstr>
      <vt:lpstr>Mobile Devices are Used to Access Cardiodx.Com</vt:lpstr>
      <vt:lpstr>Recommendation: CardioDx Should Create a Mobile Website</vt:lpstr>
      <vt:lpstr>Top 3 Homepage Clicks*</vt:lpstr>
      <vt:lpstr>Factors Important For Ranking High In Search Engine Results</vt:lpstr>
      <vt:lpstr>Search Engines Organizes Information For Easier  Retrievability</vt:lpstr>
      <vt:lpstr>Source Code Is Instrumental In Google Indexing  And SEO</vt:lpstr>
      <vt:lpstr>Search Engine Optimization #1: Title Tags</vt:lpstr>
      <vt:lpstr>Example of a Good Title Tag: Novartis</vt:lpstr>
      <vt:lpstr>Recommendation #1: Make Cardiodx’s Title Tag More Descriptive and Shorten Site Title Tags</vt:lpstr>
      <vt:lpstr>Search Engine Optimization #2: Header Tags</vt:lpstr>
      <vt:lpstr>Example Of Effective Header Tags: Eli Lilly</vt:lpstr>
      <vt:lpstr>Recommendation #2: Add Header Tags to Cardiodx.com Homepage</vt:lpstr>
      <vt:lpstr>Search Engine Optimization #3: Meta Tags</vt:lpstr>
      <vt:lpstr>Example of Good Meta Description Tags: Agendia</vt:lpstr>
      <vt:lpstr>Recommendation #3: Create Meta Tags For All Pages Of CardioDx.com</vt:lpstr>
      <vt:lpstr>Search Engine Optimization #4: Integrating Keywords into Content</vt:lpstr>
      <vt:lpstr>Search Engine Optimization Recommendation #5:  Create a Board of Directors Page</vt:lpstr>
      <vt:lpstr>Search Engine Optimization #6: Creating Relevant Content for the Women and Heart Disease Page</vt:lpstr>
      <vt:lpstr>Recommendation #6: Create a Page About Women and Heart Disease</vt:lpstr>
      <vt:lpstr>Recommendation #6: “Women And Heart Disease” Modification</vt:lpstr>
      <vt:lpstr>Landing Page Optimization #1: Homepage Flash Animation v. Static Image</vt:lpstr>
      <vt:lpstr>Recommendation #1A: Conduct Live Customer Research to Assess Preference for Flash v. Static Image</vt:lpstr>
      <vt:lpstr>Recommendation #1B: Create Animated Slides like Genomic Health</vt:lpstr>
      <vt:lpstr>Factors Important For Ranking Highly In Search Engine Results</vt:lpstr>
      <vt:lpstr>Off-Page SEO Recommendation: Social Media &amp; Inbound Linking</vt:lpstr>
      <vt:lpstr>Summary</vt:lpstr>
      <vt:lpstr>Recommendations</vt:lpstr>
      <vt:lpstr>Back up slides</vt:lpstr>
      <vt:lpstr>Slide 39</vt:lpstr>
    </vt:vector>
  </TitlesOfParts>
  <Company>CardioDx</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kcalvo</dc:creator>
  <dc:description>Build for 2003</dc:description>
  <cp:lastModifiedBy>Michelle Ho</cp:lastModifiedBy>
  <cp:revision>570</cp:revision>
  <cp:lastPrinted>2012-08-01T03:49:36Z</cp:lastPrinted>
  <dcterms:created xsi:type="dcterms:W3CDTF">2012-05-24T21:06:34Z</dcterms:created>
  <dcterms:modified xsi:type="dcterms:W3CDTF">2012-08-02T18:43:51Z</dcterms:modified>
</cp:coreProperties>
</file>